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28" r:id="rId1"/>
  </p:sldMasterIdLst>
  <p:notesMasterIdLst>
    <p:notesMasterId r:id="rId3"/>
  </p:notesMasterIdLst>
  <p:sldIdLst>
    <p:sldId id="256" r:id="rId2"/>
  </p:sldIdLst>
  <p:sldSz cx="21602700" cy="32404050"/>
  <p:notesSz cx="6858000" cy="9144000"/>
  <p:defaultTextStyle>
    <a:defPPr>
      <a:defRPr lang="zh-TW"/>
    </a:defPPr>
    <a:lvl1pPr marL="0" algn="l" defTabSz="3083093" rtl="0" eaLnBrk="1" latinLnBrk="0" hangingPunct="1">
      <a:defRPr sz="6100" kern="1200">
        <a:solidFill>
          <a:schemeClr val="tx1"/>
        </a:solidFill>
        <a:latin typeface="+mn-lt"/>
        <a:ea typeface="+mn-ea"/>
        <a:cs typeface="+mn-cs"/>
      </a:defRPr>
    </a:lvl1pPr>
    <a:lvl2pPr marL="1541541" algn="l" defTabSz="3083093" rtl="0" eaLnBrk="1" latinLnBrk="0" hangingPunct="1">
      <a:defRPr sz="6100" kern="1200">
        <a:solidFill>
          <a:schemeClr val="tx1"/>
        </a:solidFill>
        <a:latin typeface="+mn-lt"/>
        <a:ea typeface="+mn-ea"/>
        <a:cs typeface="+mn-cs"/>
      </a:defRPr>
    </a:lvl2pPr>
    <a:lvl3pPr marL="3083093" algn="l" defTabSz="3083093" rtl="0" eaLnBrk="1" latinLnBrk="0" hangingPunct="1">
      <a:defRPr sz="6100" kern="1200">
        <a:solidFill>
          <a:schemeClr val="tx1"/>
        </a:solidFill>
        <a:latin typeface="+mn-lt"/>
        <a:ea typeface="+mn-ea"/>
        <a:cs typeface="+mn-cs"/>
      </a:defRPr>
    </a:lvl3pPr>
    <a:lvl4pPr marL="4624638" algn="l" defTabSz="3083093" rtl="0" eaLnBrk="1" latinLnBrk="0" hangingPunct="1">
      <a:defRPr sz="6100" kern="1200">
        <a:solidFill>
          <a:schemeClr val="tx1"/>
        </a:solidFill>
        <a:latin typeface="+mn-lt"/>
        <a:ea typeface="+mn-ea"/>
        <a:cs typeface="+mn-cs"/>
      </a:defRPr>
    </a:lvl4pPr>
    <a:lvl5pPr marL="6166186" algn="l" defTabSz="3083093" rtl="0" eaLnBrk="1" latinLnBrk="0" hangingPunct="1">
      <a:defRPr sz="6100" kern="1200">
        <a:solidFill>
          <a:schemeClr val="tx1"/>
        </a:solidFill>
        <a:latin typeface="+mn-lt"/>
        <a:ea typeface="+mn-ea"/>
        <a:cs typeface="+mn-cs"/>
      </a:defRPr>
    </a:lvl5pPr>
    <a:lvl6pPr marL="7707731" algn="l" defTabSz="3083093" rtl="0" eaLnBrk="1" latinLnBrk="0" hangingPunct="1">
      <a:defRPr sz="6100" kern="1200">
        <a:solidFill>
          <a:schemeClr val="tx1"/>
        </a:solidFill>
        <a:latin typeface="+mn-lt"/>
        <a:ea typeface="+mn-ea"/>
        <a:cs typeface="+mn-cs"/>
      </a:defRPr>
    </a:lvl6pPr>
    <a:lvl7pPr marL="9249275" algn="l" defTabSz="3083093" rtl="0" eaLnBrk="1" latinLnBrk="0" hangingPunct="1">
      <a:defRPr sz="6100" kern="1200">
        <a:solidFill>
          <a:schemeClr val="tx1"/>
        </a:solidFill>
        <a:latin typeface="+mn-lt"/>
        <a:ea typeface="+mn-ea"/>
        <a:cs typeface="+mn-cs"/>
      </a:defRPr>
    </a:lvl7pPr>
    <a:lvl8pPr marL="10790823" algn="l" defTabSz="3083093" rtl="0" eaLnBrk="1" latinLnBrk="0" hangingPunct="1">
      <a:defRPr sz="6100" kern="1200">
        <a:solidFill>
          <a:schemeClr val="tx1"/>
        </a:solidFill>
        <a:latin typeface="+mn-lt"/>
        <a:ea typeface="+mn-ea"/>
        <a:cs typeface="+mn-cs"/>
      </a:defRPr>
    </a:lvl8pPr>
    <a:lvl9pPr marL="12332368" algn="l" defTabSz="3083093" rtl="0" eaLnBrk="1" latinLnBrk="0" hangingPunct="1">
      <a:defRPr sz="6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206">
          <p15:clr>
            <a:srgbClr val="A4A3A4"/>
          </p15:clr>
        </p15:guide>
        <p15:guide id="2" pos="680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97" autoAdjust="0"/>
    <p:restoredTop sz="99808" autoAdjust="0"/>
  </p:normalViewPr>
  <p:slideViewPr>
    <p:cSldViewPr>
      <p:cViewPr varScale="1">
        <p:scale>
          <a:sx n="25" d="100"/>
          <a:sy n="25" d="100"/>
        </p:scale>
        <p:origin x="3336" y="30"/>
      </p:cViewPr>
      <p:guideLst>
        <p:guide orient="horz" pos="10206"/>
        <p:guide pos="6804"/>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258EF4-9E00-4679-BF63-C6C00C27C17A}" type="datetimeFigureOut">
              <a:rPr lang="zh-TW" altLang="en-US" smtClean="0"/>
              <a:pPr/>
              <a:t>2020/11/27</a:t>
            </a:fld>
            <a:endParaRPr lang="zh-TW" altLang="en-US"/>
          </a:p>
        </p:txBody>
      </p:sp>
      <p:sp>
        <p:nvSpPr>
          <p:cNvPr id="4" name="投影片圖像版面配置區 3"/>
          <p:cNvSpPr>
            <a:spLocks noGrp="1" noRot="1" noChangeAspect="1"/>
          </p:cNvSpPr>
          <p:nvPr>
            <p:ph type="sldImg" idx="2"/>
          </p:nvPr>
        </p:nvSpPr>
        <p:spPr>
          <a:xfrm>
            <a:off x="2286000" y="685800"/>
            <a:ext cx="2286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71CB43-55BB-40F2-A1CB-E9A4BAA69DAE}" type="slidenum">
              <a:rPr lang="zh-TW" altLang="en-US" smtClean="0"/>
              <a:pPr/>
              <a:t>‹#›</a:t>
            </a:fld>
            <a:endParaRPr lang="zh-TW" altLang="en-US"/>
          </a:p>
        </p:txBody>
      </p:sp>
    </p:spTree>
    <p:extLst>
      <p:ext uri="{BB962C8B-B14F-4D97-AF65-F5344CB8AC3E}">
        <p14:creationId xmlns:p14="http://schemas.microsoft.com/office/powerpoint/2010/main" val="2845667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B671CB43-55BB-40F2-A1CB-E9A4BAA69DAE}" type="slidenum">
              <a:rPr lang="zh-TW" altLang="en-US" smtClean="0"/>
              <a:pPr/>
              <a:t>1</a:t>
            </a:fld>
            <a:endParaRPr lang="zh-TW" altLang="en-US"/>
          </a:p>
        </p:txBody>
      </p:sp>
    </p:spTree>
    <p:extLst>
      <p:ext uri="{BB962C8B-B14F-4D97-AF65-F5344CB8AC3E}">
        <p14:creationId xmlns:p14="http://schemas.microsoft.com/office/powerpoint/2010/main" val="459748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1" name="Rectangle 10"/>
          <p:cNvSpPr/>
          <p:nvPr/>
        </p:nvSpPr>
        <p:spPr>
          <a:xfrm>
            <a:off x="0" y="18271197"/>
            <a:ext cx="21602700" cy="14132853"/>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a:p>
        </p:txBody>
      </p:sp>
      <p:sp>
        <p:nvSpPr>
          <p:cNvPr id="12" name="Rectangle 11"/>
          <p:cNvSpPr/>
          <p:nvPr/>
        </p:nvSpPr>
        <p:spPr>
          <a:xfrm>
            <a:off x="0" y="0"/>
            <a:ext cx="21602700" cy="18271197"/>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dirty="0"/>
          </a:p>
        </p:txBody>
      </p:sp>
      <p:sp>
        <p:nvSpPr>
          <p:cNvPr id="13" name="Rectangle 12"/>
          <p:cNvSpPr/>
          <p:nvPr/>
        </p:nvSpPr>
        <p:spPr>
          <a:xfrm>
            <a:off x="0" y="12532169"/>
            <a:ext cx="21602700" cy="1080135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a:p>
        </p:txBody>
      </p:sp>
      <p:sp>
        <p:nvSpPr>
          <p:cNvPr id="14" name="Oval 13"/>
          <p:cNvSpPr/>
          <p:nvPr/>
        </p:nvSpPr>
        <p:spPr>
          <a:xfrm>
            <a:off x="0" y="7560945"/>
            <a:ext cx="21602700" cy="24123015"/>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a:p>
        </p:txBody>
      </p:sp>
      <p:sp>
        <p:nvSpPr>
          <p:cNvPr id="3" name="Subtitle 2"/>
          <p:cNvSpPr>
            <a:spLocks noGrp="1"/>
          </p:cNvSpPr>
          <p:nvPr>
            <p:ph type="subTitle" idx="1"/>
          </p:nvPr>
        </p:nvSpPr>
        <p:spPr>
          <a:xfrm>
            <a:off x="3481841" y="23873278"/>
            <a:ext cx="13317436" cy="4168012"/>
          </a:xfrm>
        </p:spPr>
        <p:txBody>
          <a:bodyPr>
            <a:normAutofit/>
          </a:bodyPr>
          <a:lstStyle>
            <a:lvl1pPr marL="0" indent="0" algn="l">
              <a:buNone/>
              <a:defRPr sz="7400">
                <a:solidFill>
                  <a:schemeClr val="tx2"/>
                </a:solidFill>
              </a:defRPr>
            </a:lvl1pPr>
            <a:lvl2pPr marL="1543050" indent="0" algn="ctr">
              <a:buNone/>
              <a:defRPr>
                <a:solidFill>
                  <a:schemeClr val="tx1">
                    <a:tint val="75000"/>
                  </a:schemeClr>
                </a:solidFill>
              </a:defRPr>
            </a:lvl2pPr>
            <a:lvl3pPr marL="3086100" indent="0" algn="ctr">
              <a:buNone/>
              <a:defRPr>
                <a:solidFill>
                  <a:schemeClr val="tx1">
                    <a:tint val="75000"/>
                  </a:schemeClr>
                </a:solidFill>
              </a:defRPr>
            </a:lvl3pPr>
            <a:lvl4pPr marL="4629150" indent="0" algn="ctr">
              <a:buNone/>
              <a:defRPr>
                <a:solidFill>
                  <a:schemeClr val="tx1">
                    <a:tint val="75000"/>
                  </a:schemeClr>
                </a:solidFill>
              </a:defRPr>
            </a:lvl4pPr>
            <a:lvl5pPr marL="6172200" indent="0" algn="ctr">
              <a:buNone/>
              <a:defRPr>
                <a:solidFill>
                  <a:schemeClr val="tx1">
                    <a:tint val="75000"/>
                  </a:schemeClr>
                </a:solidFill>
              </a:defRPr>
            </a:lvl5pPr>
            <a:lvl6pPr marL="7715250" indent="0" algn="ctr">
              <a:buNone/>
              <a:defRPr>
                <a:solidFill>
                  <a:schemeClr val="tx1">
                    <a:tint val="75000"/>
                  </a:schemeClr>
                </a:solidFill>
              </a:defRPr>
            </a:lvl6pPr>
            <a:lvl7pPr marL="9258300" indent="0" algn="ctr">
              <a:buNone/>
              <a:defRPr>
                <a:solidFill>
                  <a:schemeClr val="tx1">
                    <a:tint val="75000"/>
                  </a:schemeClr>
                </a:solidFill>
              </a:defRPr>
            </a:lvl7pPr>
            <a:lvl8pPr marL="10801350" indent="0" algn="ctr">
              <a:buNone/>
              <a:defRPr>
                <a:solidFill>
                  <a:schemeClr val="tx1">
                    <a:tint val="75000"/>
                  </a:schemeClr>
                </a:solidFill>
              </a:defRPr>
            </a:lvl8pPr>
            <a:lvl9pPr marL="123444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5BBEAD13-0566-4C6C-97E7-55F17F24B09F}" type="datetimeFigureOut">
              <a:rPr lang="zh-TW" altLang="en-US" smtClean="0"/>
              <a:pPr/>
              <a:t>2020/11/27</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pPr/>
              <a:t>‹#›</a:t>
            </a:fld>
            <a:endParaRPr lang="zh-TW" altLang="en-US"/>
          </a:p>
        </p:txBody>
      </p:sp>
      <p:sp>
        <p:nvSpPr>
          <p:cNvPr id="2" name="Title 1"/>
          <p:cNvSpPr>
            <a:spLocks noGrp="1"/>
          </p:cNvSpPr>
          <p:nvPr>
            <p:ph type="ctrTitle"/>
          </p:nvPr>
        </p:nvSpPr>
        <p:spPr>
          <a:xfrm>
            <a:off x="1931536" y="14800073"/>
            <a:ext cx="16951767" cy="8472714"/>
          </a:xfrm>
          <a:effectLst/>
        </p:spPr>
        <p:txBody>
          <a:bodyPr>
            <a:noAutofit/>
          </a:bodyPr>
          <a:lstStyle>
            <a:lvl1pPr marL="2160270" indent="-1543050" algn="l">
              <a:defRPr sz="18200"/>
            </a:lvl1pPr>
          </a:lstStyle>
          <a:p>
            <a:r>
              <a:rPr lang="zh-TW" altLang="en-US" smtClean="0"/>
              <a:t>按一下以編輯母片標題樣式</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BBEAD13-0566-4C6C-97E7-55F17F24B09F}" type="datetimeFigureOut">
              <a:rPr lang="zh-TW" altLang="en-US" smtClean="0"/>
              <a:pPr/>
              <a:t>2020/11/27</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pPr/>
              <a:t>‹#›</a:t>
            </a:fld>
            <a:endParaRPr lang="zh-TW" altLang="en-US"/>
          </a:p>
        </p:txBody>
      </p:sp>
      <p:sp>
        <p:nvSpPr>
          <p:cNvPr id="8" name="Title 7"/>
          <p:cNvSpPr>
            <a:spLocks noGrp="1"/>
          </p:cNvSpPr>
          <p:nvPr>
            <p:ph type="title"/>
          </p:nvPr>
        </p:nvSpPr>
        <p:spPr/>
        <p:txBody>
          <a:bodyPr/>
          <a:lstStyle/>
          <a:p>
            <a:r>
              <a:rPr lang="zh-TW" altLang="en-US" smtClean="0"/>
              <a:t>按一下以編輯母片標題樣式</a:t>
            </a:r>
            <a:endParaRPr lang="en-US"/>
          </a:p>
        </p:txBody>
      </p:sp>
      <p:sp>
        <p:nvSpPr>
          <p:cNvPr id="10" name="Content Placeholder 9"/>
          <p:cNvSpPr>
            <a:spLocks noGrp="1"/>
          </p:cNvSpPr>
          <p:nvPr>
            <p:ph sz="quarter" idx="13"/>
          </p:nvPr>
        </p:nvSpPr>
        <p:spPr>
          <a:xfrm>
            <a:off x="2700338" y="3456432"/>
            <a:ext cx="15121890" cy="1641805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7" name="Rectangle 6"/>
          <p:cNvSpPr/>
          <p:nvPr/>
        </p:nvSpPr>
        <p:spPr>
          <a:xfrm>
            <a:off x="0" y="18271197"/>
            <a:ext cx="21602700" cy="14132853"/>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a:p>
        </p:txBody>
      </p:sp>
      <p:sp>
        <p:nvSpPr>
          <p:cNvPr id="8" name="Rectangle 7"/>
          <p:cNvSpPr/>
          <p:nvPr/>
        </p:nvSpPr>
        <p:spPr>
          <a:xfrm>
            <a:off x="0" y="0"/>
            <a:ext cx="21602700" cy="18271197"/>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dirty="0"/>
          </a:p>
        </p:txBody>
      </p:sp>
      <p:sp>
        <p:nvSpPr>
          <p:cNvPr id="9" name="Rectangle 8"/>
          <p:cNvSpPr/>
          <p:nvPr/>
        </p:nvSpPr>
        <p:spPr>
          <a:xfrm>
            <a:off x="0" y="12532169"/>
            <a:ext cx="21602700" cy="1080135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a:p>
        </p:txBody>
      </p:sp>
      <p:sp>
        <p:nvSpPr>
          <p:cNvPr id="10" name="Oval 9"/>
          <p:cNvSpPr/>
          <p:nvPr/>
        </p:nvSpPr>
        <p:spPr>
          <a:xfrm>
            <a:off x="0" y="7560945"/>
            <a:ext cx="21602700" cy="24123015"/>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a:p>
        </p:txBody>
      </p:sp>
      <p:sp>
        <p:nvSpPr>
          <p:cNvPr id="2" name="Title 1"/>
          <p:cNvSpPr>
            <a:spLocks noGrp="1"/>
          </p:cNvSpPr>
          <p:nvPr>
            <p:ph type="title"/>
          </p:nvPr>
        </p:nvSpPr>
        <p:spPr>
          <a:xfrm>
            <a:off x="4803423" y="10265762"/>
            <a:ext cx="14096248" cy="11450310"/>
          </a:xfrm>
          <a:effectLst/>
        </p:spPr>
        <p:txBody>
          <a:bodyPr anchor="b"/>
          <a:lstStyle>
            <a:lvl1pPr algn="r">
              <a:defRPr sz="15500" b="1" cap="none" baseline="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4778010" y="21770489"/>
            <a:ext cx="14105292" cy="3947549"/>
          </a:xfrm>
        </p:spPr>
        <p:txBody>
          <a:bodyPr anchor="t"/>
          <a:lstStyle>
            <a:lvl1pPr marL="0" indent="0" algn="r">
              <a:buNone/>
              <a:defRPr sz="6800">
                <a:solidFill>
                  <a:schemeClr val="tx2"/>
                </a:solidFill>
              </a:defRPr>
            </a:lvl1pPr>
            <a:lvl2pPr marL="1543050" indent="0">
              <a:buNone/>
              <a:defRPr sz="6100">
                <a:solidFill>
                  <a:schemeClr val="tx1">
                    <a:tint val="75000"/>
                  </a:schemeClr>
                </a:solidFill>
              </a:defRPr>
            </a:lvl2pPr>
            <a:lvl3pPr marL="3086100" indent="0">
              <a:buNone/>
              <a:defRPr sz="5400">
                <a:solidFill>
                  <a:schemeClr val="tx1">
                    <a:tint val="75000"/>
                  </a:schemeClr>
                </a:solidFill>
              </a:defRPr>
            </a:lvl3pPr>
            <a:lvl4pPr marL="4629150" indent="0">
              <a:buNone/>
              <a:defRPr sz="4700">
                <a:solidFill>
                  <a:schemeClr val="tx1">
                    <a:tint val="75000"/>
                  </a:schemeClr>
                </a:solidFill>
              </a:defRPr>
            </a:lvl4pPr>
            <a:lvl5pPr marL="6172200" indent="0">
              <a:buNone/>
              <a:defRPr sz="4700">
                <a:solidFill>
                  <a:schemeClr val="tx1">
                    <a:tint val="75000"/>
                  </a:schemeClr>
                </a:solidFill>
              </a:defRPr>
            </a:lvl5pPr>
            <a:lvl6pPr marL="7715250" indent="0">
              <a:buNone/>
              <a:defRPr sz="4700">
                <a:solidFill>
                  <a:schemeClr val="tx1">
                    <a:tint val="75000"/>
                  </a:schemeClr>
                </a:solidFill>
              </a:defRPr>
            </a:lvl6pPr>
            <a:lvl7pPr marL="9258300" indent="0">
              <a:buNone/>
              <a:defRPr sz="4700">
                <a:solidFill>
                  <a:schemeClr val="tx1">
                    <a:tint val="75000"/>
                  </a:schemeClr>
                </a:solidFill>
              </a:defRPr>
            </a:lvl7pPr>
            <a:lvl8pPr marL="10801350" indent="0">
              <a:buNone/>
              <a:defRPr sz="4700">
                <a:solidFill>
                  <a:schemeClr val="tx1">
                    <a:tint val="75000"/>
                  </a:schemeClr>
                </a:solidFill>
              </a:defRPr>
            </a:lvl8pPr>
            <a:lvl9pPr marL="12344400" indent="0">
              <a:buNone/>
              <a:defRPr sz="47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5BBEAD13-0566-4C6C-97E7-55F17F24B09F}" type="datetimeFigureOut">
              <a:rPr lang="zh-TW" altLang="en-US" smtClean="0"/>
              <a:pPr/>
              <a:t>2020/11/27</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BBEAD13-0566-4C6C-97E7-55F17F24B09F}" type="datetimeFigureOut">
              <a:rPr lang="zh-TW" altLang="en-US" smtClean="0"/>
              <a:pPr/>
              <a:t>2020/11/27</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pPr/>
              <a:t>‹#›</a:t>
            </a:fld>
            <a:endParaRPr lang="zh-TW" altLang="en-US"/>
          </a:p>
        </p:txBody>
      </p:sp>
      <p:sp>
        <p:nvSpPr>
          <p:cNvPr id="8" name="Title 7"/>
          <p:cNvSpPr>
            <a:spLocks noGrp="1"/>
          </p:cNvSpPr>
          <p:nvPr>
            <p:ph type="title"/>
          </p:nvPr>
        </p:nvSpPr>
        <p:spPr/>
        <p:txBody>
          <a:bodyPr/>
          <a:lstStyle/>
          <a:p>
            <a:r>
              <a:rPr lang="zh-TW" altLang="en-US" smtClean="0"/>
              <a:t>按一下以編輯母片標題樣式</a:t>
            </a:r>
            <a:endParaRPr lang="en-US"/>
          </a:p>
        </p:txBody>
      </p:sp>
      <p:sp>
        <p:nvSpPr>
          <p:cNvPr id="9" name="Content Placeholder 8"/>
          <p:cNvSpPr>
            <a:spLocks noGrp="1"/>
          </p:cNvSpPr>
          <p:nvPr>
            <p:ph sz="quarter" idx="13"/>
          </p:nvPr>
        </p:nvSpPr>
        <p:spPr>
          <a:xfrm>
            <a:off x="2700335" y="3456427"/>
            <a:ext cx="7906588" cy="1641805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1" name="Content Placeholder 10"/>
          <p:cNvSpPr>
            <a:spLocks noGrp="1"/>
          </p:cNvSpPr>
          <p:nvPr>
            <p:ph sz="quarter" idx="14"/>
          </p:nvPr>
        </p:nvSpPr>
        <p:spPr>
          <a:xfrm>
            <a:off x="10974172" y="3456432"/>
            <a:ext cx="7906588" cy="1641805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700338" y="3456432"/>
            <a:ext cx="7906588" cy="3022875"/>
          </a:xfrm>
        </p:spPr>
        <p:txBody>
          <a:bodyPr anchor="b">
            <a:noAutofit/>
          </a:bodyPr>
          <a:lstStyle>
            <a:lvl1pPr marL="0" indent="0" algn="ctr">
              <a:buNone/>
              <a:defRPr lang="en-US" sz="81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1543050" indent="0">
              <a:buNone/>
              <a:defRPr sz="6800" b="1"/>
            </a:lvl2pPr>
            <a:lvl3pPr marL="3086100" indent="0">
              <a:buNone/>
              <a:defRPr sz="6100" b="1"/>
            </a:lvl3pPr>
            <a:lvl4pPr marL="4629150" indent="0">
              <a:buNone/>
              <a:defRPr sz="5400" b="1"/>
            </a:lvl4pPr>
            <a:lvl5pPr marL="6172200" indent="0">
              <a:buNone/>
              <a:defRPr sz="5400" b="1"/>
            </a:lvl5pPr>
            <a:lvl6pPr marL="7715250" indent="0">
              <a:buNone/>
              <a:defRPr sz="5400" b="1"/>
            </a:lvl6pPr>
            <a:lvl7pPr marL="9258300" indent="0">
              <a:buNone/>
              <a:defRPr sz="5400" b="1"/>
            </a:lvl7pPr>
            <a:lvl8pPr marL="10801350" indent="0">
              <a:buNone/>
              <a:defRPr sz="5400" b="1"/>
            </a:lvl8pPr>
            <a:lvl9pPr marL="12344400" indent="0">
              <a:buNone/>
              <a:defRPr sz="5400" b="1"/>
            </a:lvl9pPr>
          </a:lstStyle>
          <a:p>
            <a:pPr lvl="0"/>
            <a:r>
              <a:rPr lang="zh-TW" altLang="en-US" smtClean="0"/>
              <a:t>按一下以編輯母片文字樣式</a:t>
            </a:r>
          </a:p>
        </p:txBody>
      </p:sp>
      <p:sp>
        <p:nvSpPr>
          <p:cNvPr id="4" name="Content Placeholder 3"/>
          <p:cNvSpPr>
            <a:spLocks noGrp="1"/>
          </p:cNvSpPr>
          <p:nvPr>
            <p:ph sz="half" idx="2"/>
          </p:nvPr>
        </p:nvSpPr>
        <p:spPr>
          <a:xfrm>
            <a:off x="2732106" y="6616545"/>
            <a:ext cx="7906588" cy="12961620"/>
          </a:xfrm>
        </p:spPr>
        <p:txBody>
          <a:bodyPr>
            <a:normAutofit/>
          </a:bodyPr>
          <a:lstStyle>
            <a:lvl1pPr>
              <a:defRPr sz="6100"/>
            </a:lvl1pPr>
            <a:lvl2pPr>
              <a:defRPr sz="6100"/>
            </a:lvl2pPr>
            <a:lvl3pPr>
              <a:defRPr sz="5400"/>
            </a:lvl3pPr>
            <a:lvl4pPr>
              <a:defRPr sz="5400"/>
            </a:lvl4pPr>
            <a:lvl5pPr>
              <a:defRPr sz="5400"/>
            </a:lvl5pPr>
            <a:lvl6pPr>
              <a:defRPr sz="5400"/>
            </a:lvl6pPr>
            <a:lvl7pPr>
              <a:defRPr sz="5400"/>
            </a:lvl7pPr>
            <a:lvl8pPr>
              <a:defRPr sz="5400"/>
            </a:lvl8pPr>
            <a:lvl9pPr>
              <a:defRPr sz="54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10979251" y="3456432"/>
            <a:ext cx="7906588" cy="3022875"/>
          </a:xfrm>
        </p:spPr>
        <p:txBody>
          <a:bodyPr anchor="b">
            <a:noAutofit/>
          </a:bodyPr>
          <a:lstStyle>
            <a:lvl1pPr marL="0" indent="0" algn="ctr">
              <a:buNone/>
              <a:defRPr lang="en-US" sz="81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1543050" indent="0">
              <a:buNone/>
              <a:defRPr sz="6800" b="1"/>
            </a:lvl2pPr>
            <a:lvl3pPr marL="3086100" indent="0">
              <a:buNone/>
              <a:defRPr sz="6100" b="1"/>
            </a:lvl3pPr>
            <a:lvl4pPr marL="4629150" indent="0">
              <a:buNone/>
              <a:defRPr sz="5400" b="1"/>
            </a:lvl4pPr>
            <a:lvl5pPr marL="6172200" indent="0">
              <a:buNone/>
              <a:defRPr sz="5400" b="1"/>
            </a:lvl5pPr>
            <a:lvl6pPr marL="7715250" indent="0">
              <a:buNone/>
              <a:defRPr sz="5400" b="1"/>
            </a:lvl6pPr>
            <a:lvl7pPr marL="9258300" indent="0">
              <a:buNone/>
              <a:defRPr sz="5400" b="1"/>
            </a:lvl7pPr>
            <a:lvl8pPr marL="10801350" indent="0">
              <a:buNone/>
              <a:defRPr sz="5400" b="1"/>
            </a:lvl8pPr>
            <a:lvl9pPr marL="12344400" indent="0">
              <a:buNone/>
              <a:defRPr sz="5400" b="1"/>
            </a:lvl9pPr>
          </a:lstStyle>
          <a:p>
            <a:pPr marL="0" lvl="0" indent="0" algn="ctr" defTabSz="3086100" rtl="0" eaLnBrk="1" latinLnBrk="0" hangingPunct="1">
              <a:spcBef>
                <a:spcPct val="20000"/>
              </a:spcBef>
              <a:spcAft>
                <a:spcPts val="1013"/>
              </a:spcAft>
              <a:buClr>
                <a:schemeClr val="accent6">
                  <a:lumMod val="75000"/>
                </a:schemeClr>
              </a:buClr>
              <a:buSzPct val="130000"/>
              <a:buFont typeface="Georgia" pitchFamily="18" charset="0"/>
              <a:buNone/>
            </a:pPr>
            <a:r>
              <a:rPr lang="zh-TW" altLang="en-US" smtClean="0"/>
              <a:t>按一下以編輯母片文字樣式</a:t>
            </a:r>
          </a:p>
        </p:txBody>
      </p:sp>
      <p:sp>
        <p:nvSpPr>
          <p:cNvPr id="6" name="Content Placeholder 5"/>
          <p:cNvSpPr>
            <a:spLocks noGrp="1"/>
          </p:cNvSpPr>
          <p:nvPr>
            <p:ph sz="quarter" idx="4"/>
          </p:nvPr>
        </p:nvSpPr>
        <p:spPr>
          <a:xfrm>
            <a:off x="10973872" y="6610426"/>
            <a:ext cx="7906588" cy="12961620"/>
          </a:xfrm>
        </p:spPr>
        <p:txBody>
          <a:bodyPr>
            <a:normAutofit/>
          </a:bodyPr>
          <a:lstStyle>
            <a:lvl1pPr>
              <a:defRPr sz="6100"/>
            </a:lvl1pPr>
            <a:lvl2pPr>
              <a:defRPr sz="6100"/>
            </a:lvl2pPr>
            <a:lvl3pPr>
              <a:defRPr sz="5400"/>
            </a:lvl3pPr>
            <a:lvl4pPr>
              <a:defRPr sz="5400"/>
            </a:lvl4pPr>
            <a:lvl5pPr>
              <a:defRPr sz="5400"/>
            </a:lvl5pPr>
            <a:lvl6pPr>
              <a:defRPr sz="5400"/>
            </a:lvl6pPr>
            <a:lvl7pPr>
              <a:defRPr sz="5400"/>
            </a:lvl7pPr>
            <a:lvl8pPr>
              <a:defRPr sz="5400"/>
            </a:lvl8pPr>
            <a:lvl9pPr>
              <a:defRPr sz="54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5BBEAD13-0566-4C6C-97E7-55F17F24B09F}" type="datetimeFigureOut">
              <a:rPr lang="zh-TW" altLang="en-US" smtClean="0"/>
              <a:pPr/>
              <a:t>2020/11/27</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73DA0BB7-265A-403C-9275-D587AB510EDC}" type="slidenum">
              <a:rPr lang="zh-TW" altLang="en-US" smtClean="0"/>
              <a:pPr/>
              <a:t>‹#›</a:t>
            </a:fld>
            <a:endParaRPr lang="zh-TW" altLang="en-US"/>
          </a:p>
        </p:txBody>
      </p:sp>
      <p:sp>
        <p:nvSpPr>
          <p:cNvPr id="10" name="Title 9"/>
          <p:cNvSpPr>
            <a:spLocks noGrp="1"/>
          </p:cNvSpPr>
          <p:nvPr>
            <p:ph type="title"/>
          </p:nvPr>
        </p:nvSpPr>
        <p:spPr/>
        <p:txBody>
          <a:bodyPr/>
          <a:lstStyle/>
          <a:p>
            <a:r>
              <a:rPr lang="zh-TW" altLang="en-US" smtClean="0"/>
              <a:t>按一下以編輯母片標題樣式</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5BBEAD13-0566-4C6C-97E7-55F17F24B09F}" type="datetimeFigureOut">
              <a:rPr lang="zh-TW" altLang="en-US" smtClean="0"/>
              <a:pPr/>
              <a:t>2020/11/27</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EAD13-0566-4C6C-97E7-55F17F24B09F}" type="datetimeFigureOut">
              <a:rPr lang="zh-TW" altLang="en-US" smtClean="0"/>
              <a:pPr/>
              <a:t>2020/11/27</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982363" y="10441308"/>
            <a:ext cx="8590251" cy="5946379"/>
          </a:xfrm>
          <a:effectLst/>
        </p:spPr>
        <p:txBody>
          <a:bodyPr anchor="b">
            <a:noAutofit/>
          </a:bodyPr>
          <a:lstStyle>
            <a:lvl1pPr marL="771525" indent="-771525" algn="l">
              <a:defRPr sz="9500" b="1">
                <a:effectLst/>
              </a:defRPr>
            </a:lvl1pPr>
          </a:lstStyle>
          <a:p>
            <a:r>
              <a:rPr lang="zh-TW" altLang="en-US" smtClean="0"/>
              <a:t>按一下以編輯母片標題樣式</a:t>
            </a:r>
            <a:endParaRPr lang="en-US" dirty="0"/>
          </a:p>
        </p:txBody>
      </p:sp>
      <p:sp>
        <p:nvSpPr>
          <p:cNvPr id="3" name="Content Placeholder 2"/>
          <p:cNvSpPr>
            <a:spLocks noGrp="1"/>
          </p:cNvSpPr>
          <p:nvPr>
            <p:ph idx="1"/>
          </p:nvPr>
        </p:nvSpPr>
        <p:spPr>
          <a:xfrm>
            <a:off x="10852181" y="3456432"/>
            <a:ext cx="9490363" cy="23127599"/>
          </a:xfrm>
        </p:spPr>
        <p:txBody>
          <a:bodyPr anchor="ctr"/>
          <a:lstStyle>
            <a:lvl1pPr>
              <a:defRPr sz="7400"/>
            </a:lvl1pPr>
            <a:lvl2pPr>
              <a:defRPr sz="6800"/>
            </a:lvl2pPr>
            <a:lvl3pPr>
              <a:defRPr sz="6100"/>
            </a:lvl3pPr>
            <a:lvl4pPr>
              <a:defRPr sz="5400"/>
            </a:lvl4pPr>
            <a:lvl5pPr>
              <a:defRPr sz="4700"/>
            </a:lvl5pPr>
            <a:lvl6pPr>
              <a:defRPr sz="6800"/>
            </a:lvl6pPr>
            <a:lvl7pPr>
              <a:defRPr sz="6800"/>
            </a:lvl7pPr>
            <a:lvl8pPr>
              <a:defRPr sz="6800"/>
            </a:lvl8pPr>
            <a:lvl9pPr>
              <a:defRPr sz="6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2541495" y="16527114"/>
            <a:ext cx="8005709" cy="10109223"/>
          </a:xfrm>
        </p:spPr>
        <p:txBody>
          <a:bodyPr/>
          <a:lstStyle>
            <a:lvl1pPr marL="0" indent="0">
              <a:buNone/>
              <a:defRPr sz="4700"/>
            </a:lvl1pPr>
            <a:lvl2pPr marL="1543050" indent="0">
              <a:buNone/>
              <a:defRPr sz="4100"/>
            </a:lvl2pPr>
            <a:lvl3pPr marL="3086100" indent="0">
              <a:buNone/>
              <a:defRPr sz="3400"/>
            </a:lvl3pPr>
            <a:lvl4pPr marL="4629150" indent="0">
              <a:buNone/>
              <a:defRPr sz="3000"/>
            </a:lvl4pPr>
            <a:lvl5pPr marL="6172200" indent="0">
              <a:buNone/>
              <a:defRPr sz="3000"/>
            </a:lvl5pPr>
            <a:lvl6pPr marL="7715250" indent="0">
              <a:buNone/>
              <a:defRPr sz="3000"/>
            </a:lvl6pPr>
            <a:lvl7pPr marL="9258300" indent="0">
              <a:buNone/>
              <a:defRPr sz="3000"/>
            </a:lvl7pPr>
            <a:lvl8pPr marL="10801350" indent="0">
              <a:buNone/>
              <a:defRPr sz="3000"/>
            </a:lvl8pPr>
            <a:lvl9pPr marL="12344400" indent="0">
              <a:buNone/>
              <a:defRPr sz="3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5BBEAD13-0566-4C6C-97E7-55F17F24B09F}" type="datetimeFigureOut">
              <a:rPr lang="zh-TW" altLang="en-US" smtClean="0"/>
              <a:pPr/>
              <a:t>2020/11/27</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8" name="Rectangle 7"/>
          <p:cNvSpPr/>
          <p:nvPr/>
        </p:nvSpPr>
        <p:spPr>
          <a:xfrm>
            <a:off x="0" y="18271197"/>
            <a:ext cx="21602700" cy="14132853"/>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a:p>
        </p:txBody>
      </p:sp>
      <p:sp>
        <p:nvSpPr>
          <p:cNvPr id="9" name="Rectangle 8"/>
          <p:cNvSpPr/>
          <p:nvPr/>
        </p:nvSpPr>
        <p:spPr>
          <a:xfrm>
            <a:off x="0" y="0"/>
            <a:ext cx="21602700" cy="18271197"/>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dirty="0"/>
          </a:p>
        </p:txBody>
      </p:sp>
      <p:sp>
        <p:nvSpPr>
          <p:cNvPr id="10" name="Rectangle 9"/>
          <p:cNvSpPr/>
          <p:nvPr/>
        </p:nvSpPr>
        <p:spPr>
          <a:xfrm>
            <a:off x="0" y="12532169"/>
            <a:ext cx="21602700" cy="1080135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a:p>
        </p:txBody>
      </p:sp>
      <p:sp>
        <p:nvSpPr>
          <p:cNvPr id="11" name="Oval 10"/>
          <p:cNvSpPr/>
          <p:nvPr/>
        </p:nvSpPr>
        <p:spPr>
          <a:xfrm>
            <a:off x="0" y="7560945"/>
            <a:ext cx="21602700" cy="24123015"/>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a:p>
        </p:txBody>
      </p:sp>
      <p:sp>
        <p:nvSpPr>
          <p:cNvPr id="3" name="Picture Placeholder 2"/>
          <p:cNvSpPr>
            <a:spLocks noGrp="1"/>
          </p:cNvSpPr>
          <p:nvPr>
            <p:ph type="pic" idx="1"/>
          </p:nvPr>
        </p:nvSpPr>
        <p:spPr>
          <a:xfrm>
            <a:off x="10572601" y="5400675"/>
            <a:ext cx="9721215" cy="14778883"/>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6800"/>
            </a:lvl1pPr>
            <a:lvl2pPr marL="1543050" indent="0">
              <a:buNone/>
              <a:defRPr sz="9500"/>
            </a:lvl2pPr>
            <a:lvl3pPr marL="3086100" indent="0">
              <a:buNone/>
              <a:defRPr sz="8100"/>
            </a:lvl3pPr>
            <a:lvl4pPr marL="4629150" indent="0">
              <a:buNone/>
              <a:defRPr sz="6800"/>
            </a:lvl4pPr>
            <a:lvl5pPr marL="6172200" indent="0">
              <a:buNone/>
              <a:defRPr sz="6800"/>
            </a:lvl5pPr>
            <a:lvl6pPr marL="7715250" indent="0">
              <a:buNone/>
              <a:defRPr sz="6800"/>
            </a:lvl6pPr>
            <a:lvl7pPr marL="9258300" indent="0">
              <a:buNone/>
              <a:defRPr sz="6800"/>
            </a:lvl7pPr>
            <a:lvl8pPr marL="10801350" indent="0">
              <a:buNone/>
              <a:defRPr sz="6800"/>
            </a:lvl8pPr>
            <a:lvl9pPr marL="12344400" indent="0">
              <a:buNone/>
              <a:defRPr sz="68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2074008" y="4774546"/>
            <a:ext cx="8727344" cy="10220270"/>
          </a:xfrm>
        </p:spPr>
        <p:txBody>
          <a:bodyPr anchor="b"/>
          <a:lstStyle>
            <a:lvl1pPr marL="617220" indent="-617220">
              <a:buFont typeface="Georgia" pitchFamily="18" charset="0"/>
              <a:buChar char="*"/>
              <a:defRPr sz="5400"/>
            </a:lvl1pPr>
            <a:lvl2pPr marL="1543050" indent="0">
              <a:buNone/>
              <a:defRPr sz="4100"/>
            </a:lvl2pPr>
            <a:lvl3pPr marL="3086100" indent="0">
              <a:buNone/>
              <a:defRPr sz="3400"/>
            </a:lvl3pPr>
            <a:lvl4pPr marL="4629150" indent="0">
              <a:buNone/>
              <a:defRPr sz="3000"/>
            </a:lvl4pPr>
            <a:lvl5pPr marL="6172200" indent="0">
              <a:buNone/>
              <a:defRPr sz="3000"/>
            </a:lvl5pPr>
            <a:lvl6pPr marL="7715250" indent="0">
              <a:buNone/>
              <a:defRPr sz="3000"/>
            </a:lvl6pPr>
            <a:lvl7pPr marL="9258300" indent="0">
              <a:buNone/>
              <a:defRPr sz="3000"/>
            </a:lvl7pPr>
            <a:lvl8pPr marL="10801350" indent="0">
              <a:buNone/>
              <a:defRPr sz="3000"/>
            </a:lvl8pPr>
            <a:lvl9pPr marL="12344400" indent="0">
              <a:buNone/>
              <a:defRPr sz="3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5BBEAD13-0566-4C6C-97E7-55F17F24B09F}" type="datetimeFigureOut">
              <a:rPr lang="zh-TW" altLang="en-US" smtClean="0"/>
              <a:pPr/>
              <a:t>2020/11/27</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pPr/>
              <a:t>‹#›</a:t>
            </a:fld>
            <a:endParaRPr lang="zh-TW" altLang="en-US"/>
          </a:p>
        </p:txBody>
      </p:sp>
      <p:sp>
        <p:nvSpPr>
          <p:cNvPr id="2" name="Title 1"/>
          <p:cNvSpPr>
            <a:spLocks noGrp="1"/>
          </p:cNvSpPr>
          <p:nvPr>
            <p:ph type="title"/>
          </p:nvPr>
        </p:nvSpPr>
        <p:spPr>
          <a:xfrm>
            <a:off x="1718170" y="21094389"/>
            <a:ext cx="15081109" cy="5400675"/>
          </a:xfrm>
        </p:spPr>
        <p:txBody>
          <a:bodyPr anchor="b">
            <a:noAutofit/>
          </a:bodyPr>
          <a:lstStyle>
            <a:lvl1pPr algn="l">
              <a:defRPr sz="15500" b="1"/>
            </a:lvl1pPr>
          </a:lstStyle>
          <a:p>
            <a:r>
              <a:rPr lang="zh-TW" altLang="en-US" smtClean="0"/>
              <a:t>按一下以編輯母片標題樣式</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Vertical Text Placeholder 2"/>
          <p:cNvSpPr>
            <a:spLocks noGrp="1"/>
          </p:cNvSpPr>
          <p:nvPr>
            <p:ph type="body" orient="vert" idx="1"/>
          </p:nvPr>
        </p:nvSpPr>
        <p:spPr>
          <a:xfrm>
            <a:off x="4500563" y="3456427"/>
            <a:ext cx="15121890" cy="1641805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fld id="{5BBEAD13-0566-4C6C-97E7-55F17F24B09F}" type="datetimeFigureOut">
              <a:rPr lang="zh-TW" altLang="en-US" smtClean="0"/>
              <a:pPr/>
              <a:t>2020/11/27</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25753" y="1779045"/>
            <a:ext cx="4860608" cy="24751152"/>
          </a:xfrm>
          <a:effectLst/>
        </p:spPr>
        <p:txBody>
          <a:bodyPr vert="eaVert"/>
          <a:lstStyle>
            <a:lvl1pPr algn="l">
              <a:defRPr/>
            </a:lvl1pPr>
          </a:lstStyle>
          <a:p>
            <a:r>
              <a:rPr lang="zh-TW" altLang="en-US" smtClean="0"/>
              <a:t>按一下以編輯母片標題樣式</a:t>
            </a:r>
            <a:endParaRPr lang="en-US"/>
          </a:p>
        </p:txBody>
      </p:sp>
      <p:sp>
        <p:nvSpPr>
          <p:cNvPr id="3" name="Vertical Text Placeholder 2"/>
          <p:cNvSpPr>
            <a:spLocks noGrp="1"/>
          </p:cNvSpPr>
          <p:nvPr>
            <p:ph type="body" orient="vert" idx="1"/>
          </p:nvPr>
        </p:nvSpPr>
        <p:spPr>
          <a:xfrm>
            <a:off x="7853218" y="3456429"/>
            <a:ext cx="11409191" cy="2312759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5BBEAD13-0566-4C6C-97E7-55F17F24B09F}" type="datetimeFigureOut">
              <a:rPr lang="zh-TW" altLang="en-US" smtClean="0"/>
              <a:pPr/>
              <a:t>2020/11/27</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24123015"/>
            <a:ext cx="21602700" cy="8281035"/>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a:p>
        </p:txBody>
      </p:sp>
      <p:sp>
        <p:nvSpPr>
          <p:cNvPr id="8" name="Rectangle 7"/>
          <p:cNvSpPr/>
          <p:nvPr/>
        </p:nvSpPr>
        <p:spPr>
          <a:xfrm>
            <a:off x="0" y="0"/>
            <a:ext cx="21602700" cy="24123015"/>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dirty="0"/>
          </a:p>
        </p:txBody>
      </p:sp>
      <p:sp>
        <p:nvSpPr>
          <p:cNvPr id="9" name="Rectangle 8"/>
          <p:cNvSpPr/>
          <p:nvPr/>
        </p:nvSpPr>
        <p:spPr>
          <a:xfrm>
            <a:off x="0" y="17805236"/>
            <a:ext cx="21602700" cy="1080135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a:p>
        </p:txBody>
      </p:sp>
      <p:sp>
        <p:nvSpPr>
          <p:cNvPr id="10" name="Oval 9"/>
          <p:cNvSpPr/>
          <p:nvPr/>
        </p:nvSpPr>
        <p:spPr>
          <a:xfrm>
            <a:off x="0" y="7560945"/>
            <a:ext cx="21602700" cy="24123015"/>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8610" tIns="154305" rIns="308610" bIns="154305" rtlCol="0" anchor="ctr"/>
          <a:lstStyle/>
          <a:p>
            <a:pPr algn="ctr"/>
            <a:endParaRPr lang="en-US"/>
          </a:p>
        </p:txBody>
      </p:sp>
      <p:sp>
        <p:nvSpPr>
          <p:cNvPr id="2" name="Title Placeholder 1"/>
          <p:cNvSpPr>
            <a:spLocks noGrp="1"/>
          </p:cNvSpPr>
          <p:nvPr>
            <p:ph type="title"/>
          </p:nvPr>
        </p:nvSpPr>
        <p:spPr>
          <a:xfrm>
            <a:off x="4236647" y="20658494"/>
            <a:ext cx="15385807" cy="5400675"/>
          </a:xfrm>
          <a:prstGeom prst="rect">
            <a:avLst/>
          </a:prstGeom>
          <a:effectLst/>
        </p:spPr>
        <p:txBody>
          <a:bodyPr vert="horz" lIns="308610" tIns="154305" rIns="308610" bIns="154305" rtlCol="0" anchor="t" anchorCtr="0">
            <a:no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2700338" y="3459929"/>
            <a:ext cx="15121890" cy="16418052"/>
          </a:xfrm>
          <a:prstGeom prst="rect">
            <a:avLst/>
          </a:prstGeom>
        </p:spPr>
        <p:txBody>
          <a:bodyPr vert="horz" lIns="308610" tIns="154305" rIns="308610" bIns="154305"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4581822" y="29163647"/>
            <a:ext cx="5940743" cy="1725216"/>
          </a:xfrm>
          <a:prstGeom prst="rect">
            <a:avLst/>
          </a:prstGeom>
        </p:spPr>
        <p:txBody>
          <a:bodyPr vert="horz" lIns="308610" tIns="154305" rIns="308610" bIns="154305" rtlCol="0" anchor="ctr"/>
          <a:lstStyle>
            <a:lvl1pPr algn="r">
              <a:defRPr sz="3700" b="1">
                <a:solidFill>
                  <a:schemeClr val="tx1">
                    <a:lumMod val="50000"/>
                    <a:lumOff val="50000"/>
                  </a:schemeClr>
                </a:solidFill>
              </a:defRPr>
            </a:lvl1pPr>
          </a:lstStyle>
          <a:p>
            <a:fld id="{5BBEAD13-0566-4C6C-97E7-55F17F24B09F}" type="datetimeFigureOut">
              <a:rPr lang="zh-TW" altLang="en-US" smtClean="0"/>
              <a:pPr/>
              <a:t>2020/11/27</a:t>
            </a:fld>
            <a:endParaRPr lang="zh-TW" altLang="en-US"/>
          </a:p>
        </p:txBody>
      </p:sp>
      <p:sp>
        <p:nvSpPr>
          <p:cNvPr id="5" name="Footer Placeholder 4"/>
          <p:cNvSpPr>
            <a:spLocks noGrp="1"/>
          </p:cNvSpPr>
          <p:nvPr>
            <p:ph type="ftr" sz="quarter" idx="3"/>
          </p:nvPr>
        </p:nvSpPr>
        <p:spPr>
          <a:xfrm>
            <a:off x="1080134" y="29163647"/>
            <a:ext cx="7920992" cy="1725216"/>
          </a:xfrm>
          <a:prstGeom prst="rect">
            <a:avLst/>
          </a:prstGeom>
        </p:spPr>
        <p:txBody>
          <a:bodyPr vert="horz" lIns="308610" tIns="154305" rIns="308610" bIns="154305" rtlCol="0" anchor="ctr"/>
          <a:lstStyle>
            <a:lvl1pPr algn="l">
              <a:defRPr sz="3700" b="1">
                <a:solidFill>
                  <a:schemeClr val="tx1">
                    <a:lumMod val="50000"/>
                    <a:lumOff val="50000"/>
                  </a:schemeClr>
                </a:solidFill>
              </a:defRPr>
            </a:lvl1pPr>
          </a:lstStyle>
          <a:p>
            <a:endParaRPr lang="zh-TW" altLang="en-US"/>
          </a:p>
        </p:txBody>
      </p:sp>
      <p:sp>
        <p:nvSpPr>
          <p:cNvPr id="6" name="Slide Number Placeholder 5"/>
          <p:cNvSpPr>
            <a:spLocks noGrp="1"/>
          </p:cNvSpPr>
          <p:nvPr>
            <p:ph type="sldNum" sz="quarter" idx="4"/>
          </p:nvPr>
        </p:nvSpPr>
        <p:spPr>
          <a:xfrm>
            <a:off x="9001125" y="29163647"/>
            <a:ext cx="4320540" cy="1725216"/>
          </a:xfrm>
          <a:prstGeom prst="rect">
            <a:avLst/>
          </a:prstGeom>
        </p:spPr>
        <p:txBody>
          <a:bodyPr vert="horz" lIns="308610" tIns="154305" rIns="308610" bIns="154305" rtlCol="0" anchor="ctr"/>
          <a:lstStyle>
            <a:lvl1pPr algn="ctr">
              <a:defRPr sz="4100" b="1">
                <a:solidFill>
                  <a:schemeClr val="tx1">
                    <a:lumMod val="50000"/>
                    <a:lumOff val="50000"/>
                  </a:schemeClr>
                </a:solidFill>
              </a:defRPr>
            </a:lvl1pPr>
          </a:lstStyle>
          <a:p>
            <a:fld id="{73DA0BB7-265A-403C-9275-D587AB510EDC}"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4429" r:id="rId1"/>
    <p:sldLayoutId id="2147484430" r:id="rId2"/>
    <p:sldLayoutId id="2147484431" r:id="rId3"/>
    <p:sldLayoutId id="2147484432" r:id="rId4"/>
    <p:sldLayoutId id="2147484433" r:id="rId5"/>
    <p:sldLayoutId id="2147484434" r:id="rId6"/>
    <p:sldLayoutId id="2147484435" r:id="rId7"/>
    <p:sldLayoutId id="2147484436" r:id="rId8"/>
    <p:sldLayoutId id="2147484437" r:id="rId9"/>
    <p:sldLayoutId id="2147484438" r:id="rId10"/>
    <p:sldLayoutId id="2147484439" r:id="rId11"/>
  </p:sldLayoutIdLst>
  <p:timing>
    <p:tnLst>
      <p:par>
        <p:cTn id="1" dur="indefinite" restart="never" nodeType="tmRoot"/>
      </p:par>
    </p:tnLst>
  </p:timing>
  <p:txStyles>
    <p:titleStyle>
      <a:lvl1pPr marL="1080135" indent="-1080135" algn="r" defTabSz="3086100" rtl="0" eaLnBrk="1" latinLnBrk="0" hangingPunct="1">
        <a:spcBef>
          <a:spcPct val="0"/>
        </a:spcBef>
        <a:buClr>
          <a:schemeClr val="accent6">
            <a:lumMod val="75000"/>
          </a:schemeClr>
        </a:buClr>
        <a:buSzPct val="128000"/>
        <a:buFont typeface="Georgia" pitchFamily="18" charset="0"/>
        <a:buChar char="*"/>
        <a:defRPr sz="155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771525" indent="-617220" algn="l" defTabSz="3086100" rtl="0" eaLnBrk="1" latinLnBrk="0" hangingPunct="1">
        <a:spcBef>
          <a:spcPct val="20000"/>
        </a:spcBef>
        <a:spcAft>
          <a:spcPts val="1013"/>
        </a:spcAft>
        <a:buClr>
          <a:schemeClr val="accent6">
            <a:lumMod val="75000"/>
          </a:schemeClr>
        </a:buClr>
        <a:buSzPct val="130000"/>
        <a:buFont typeface="Georgia" pitchFamily="18" charset="0"/>
        <a:buChar char="*"/>
        <a:defRPr sz="7400" kern="1200">
          <a:solidFill>
            <a:schemeClr val="tx1">
              <a:lumMod val="75000"/>
              <a:lumOff val="25000"/>
            </a:schemeClr>
          </a:solidFill>
          <a:latin typeface="+mn-lt"/>
          <a:ea typeface="+mn-ea"/>
          <a:cs typeface="+mn-cs"/>
        </a:defRPr>
      </a:lvl1pPr>
      <a:lvl2pPr marL="1851660" indent="-617220" algn="l" defTabSz="3086100" rtl="0" eaLnBrk="1" latinLnBrk="0" hangingPunct="1">
        <a:spcBef>
          <a:spcPct val="20000"/>
        </a:spcBef>
        <a:spcAft>
          <a:spcPts val="1013"/>
        </a:spcAft>
        <a:buClr>
          <a:schemeClr val="accent6">
            <a:lumMod val="75000"/>
          </a:schemeClr>
        </a:buClr>
        <a:buSzPct val="130000"/>
        <a:buFont typeface="Georgia" pitchFamily="18" charset="0"/>
        <a:buChar char="*"/>
        <a:defRPr sz="6800" kern="1200">
          <a:solidFill>
            <a:schemeClr val="tx1">
              <a:lumMod val="75000"/>
              <a:lumOff val="25000"/>
            </a:schemeClr>
          </a:solidFill>
          <a:latin typeface="+mn-lt"/>
          <a:ea typeface="+mn-ea"/>
          <a:cs typeface="+mn-cs"/>
        </a:defRPr>
      </a:lvl2pPr>
      <a:lvl3pPr marL="2777490" indent="-617220" algn="l" defTabSz="3086100" rtl="0" eaLnBrk="1" latinLnBrk="0" hangingPunct="1">
        <a:spcBef>
          <a:spcPct val="20000"/>
        </a:spcBef>
        <a:spcAft>
          <a:spcPts val="1013"/>
        </a:spcAft>
        <a:buClr>
          <a:schemeClr val="accent6">
            <a:lumMod val="75000"/>
          </a:schemeClr>
        </a:buClr>
        <a:buSzPct val="130000"/>
        <a:buFont typeface="Georgia" pitchFamily="18" charset="0"/>
        <a:buChar char="*"/>
        <a:defRPr sz="6100" kern="1200">
          <a:solidFill>
            <a:schemeClr val="tx1">
              <a:lumMod val="75000"/>
              <a:lumOff val="25000"/>
            </a:schemeClr>
          </a:solidFill>
          <a:latin typeface="+mn-lt"/>
          <a:ea typeface="+mn-ea"/>
          <a:cs typeface="+mn-cs"/>
        </a:defRPr>
      </a:lvl3pPr>
      <a:lvl4pPr marL="3703320" indent="-617220" algn="l" defTabSz="3086100" rtl="0" eaLnBrk="1" latinLnBrk="0" hangingPunct="1">
        <a:spcBef>
          <a:spcPct val="20000"/>
        </a:spcBef>
        <a:spcAft>
          <a:spcPts val="1013"/>
        </a:spcAft>
        <a:buClr>
          <a:schemeClr val="accent6">
            <a:lumMod val="75000"/>
          </a:schemeClr>
        </a:buClr>
        <a:buSzPct val="130000"/>
        <a:buFont typeface="Georgia" pitchFamily="18" charset="0"/>
        <a:buChar char="*"/>
        <a:defRPr sz="5400" kern="1200">
          <a:solidFill>
            <a:schemeClr val="tx1">
              <a:lumMod val="75000"/>
              <a:lumOff val="25000"/>
            </a:schemeClr>
          </a:solidFill>
          <a:latin typeface="+mn-lt"/>
          <a:ea typeface="+mn-ea"/>
          <a:cs typeface="+mn-cs"/>
        </a:defRPr>
      </a:lvl4pPr>
      <a:lvl5pPr marL="4690872" indent="-617220" algn="l" defTabSz="3086100" rtl="0" eaLnBrk="1" latinLnBrk="0" hangingPunct="1">
        <a:spcBef>
          <a:spcPct val="20000"/>
        </a:spcBef>
        <a:spcAft>
          <a:spcPts val="1013"/>
        </a:spcAft>
        <a:buClr>
          <a:schemeClr val="accent6">
            <a:lumMod val="75000"/>
          </a:schemeClr>
        </a:buClr>
        <a:buSzPct val="130000"/>
        <a:buFont typeface="Georgia" pitchFamily="18" charset="0"/>
        <a:buChar char="*"/>
        <a:defRPr sz="4700" kern="1200">
          <a:solidFill>
            <a:schemeClr val="tx1">
              <a:lumMod val="75000"/>
              <a:lumOff val="25000"/>
            </a:schemeClr>
          </a:solidFill>
          <a:latin typeface="+mn-lt"/>
          <a:ea typeface="+mn-ea"/>
          <a:cs typeface="+mn-cs"/>
        </a:defRPr>
      </a:lvl5pPr>
      <a:lvl6pPr marL="5616702" indent="-617220" algn="l" defTabSz="3086100" rtl="0" eaLnBrk="1" latinLnBrk="0" hangingPunct="1">
        <a:spcBef>
          <a:spcPct val="20000"/>
        </a:spcBef>
        <a:spcAft>
          <a:spcPts val="1013"/>
        </a:spcAft>
        <a:buClr>
          <a:schemeClr val="accent6">
            <a:lumMod val="75000"/>
          </a:schemeClr>
        </a:buClr>
        <a:buSzPct val="130000"/>
        <a:buFont typeface="Georgia" pitchFamily="18" charset="0"/>
        <a:buChar char="*"/>
        <a:defRPr sz="4700" kern="1200">
          <a:solidFill>
            <a:schemeClr val="tx1">
              <a:lumMod val="75000"/>
              <a:lumOff val="25000"/>
            </a:schemeClr>
          </a:solidFill>
          <a:latin typeface="+mn-lt"/>
          <a:ea typeface="+mn-ea"/>
          <a:cs typeface="+mn-cs"/>
        </a:defRPr>
      </a:lvl6pPr>
      <a:lvl7pPr marL="6635115" indent="-617220" algn="l" defTabSz="3086100" rtl="0" eaLnBrk="1" latinLnBrk="0" hangingPunct="1">
        <a:spcBef>
          <a:spcPct val="20000"/>
        </a:spcBef>
        <a:spcAft>
          <a:spcPts val="1013"/>
        </a:spcAft>
        <a:buClr>
          <a:schemeClr val="accent6">
            <a:lumMod val="75000"/>
          </a:schemeClr>
        </a:buClr>
        <a:buSzPct val="130000"/>
        <a:buFont typeface="Georgia" pitchFamily="18" charset="0"/>
        <a:buChar char="*"/>
        <a:defRPr sz="4700" kern="1200">
          <a:solidFill>
            <a:schemeClr val="tx1">
              <a:lumMod val="75000"/>
              <a:lumOff val="25000"/>
            </a:schemeClr>
          </a:solidFill>
          <a:latin typeface="+mn-lt"/>
          <a:ea typeface="+mn-ea"/>
          <a:cs typeface="+mn-cs"/>
        </a:defRPr>
      </a:lvl7pPr>
      <a:lvl8pPr marL="7715250" indent="-617220" algn="l" defTabSz="3086100" rtl="0" eaLnBrk="1" latinLnBrk="0" hangingPunct="1">
        <a:spcBef>
          <a:spcPct val="20000"/>
        </a:spcBef>
        <a:spcAft>
          <a:spcPts val="1013"/>
        </a:spcAft>
        <a:buClr>
          <a:schemeClr val="accent6">
            <a:lumMod val="75000"/>
          </a:schemeClr>
        </a:buClr>
        <a:buSzPct val="130000"/>
        <a:buFont typeface="Georgia" pitchFamily="18" charset="0"/>
        <a:buChar char="*"/>
        <a:defRPr sz="4700" kern="1200">
          <a:solidFill>
            <a:schemeClr val="tx1">
              <a:lumMod val="75000"/>
              <a:lumOff val="25000"/>
            </a:schemeClr>
          </a:solidFill>
          <a:latin typeface="+mn-lt"/>
          <a:ea typeface="+mn-ea"/>
          <a:cs typeface="+mn-cs"/>
        </a:defRPr>
      </a:lvl8pPr>
      <a:lvl9pPr marL="8733663" indent="-617220" algn="l" defTabSz="3086100" rtl="0" eaLnBrk="1" latinLnBrk="0" hangingPunct="1">
        <a:spcBef>
          <a:spcPct val="20000"/>
        </a:spcBef>
        <a:spcAft>
          <a:spcPts val="1013"/>
        </a:spcAft>
        <a:buClr>
          <a:schemeClr val="accent6">
            <a:lumMod val="75000"/>
          </a:schemeClr>
        </a:buClr>
        <a:buSzPct val="130000"/>
        <a:buFont typeface="Georgia" pitchFamily="18" charset="0"/>
        <a:buChar char="*"/>
        <a:defRPr sz="4700" kern="1200">
          <a:solidFill>
            <a:schemeClr val="tx1">
              <a:lumMod val="75000"/>
              <a:lumOff val="25000"/>
            </a:schemeClr>
          </a:solidFill>
          <a:latin typeface="+mn-lt"/>
          <a:ea typeface="+mn-ea"/>
          <a:cs typeface="+mn-cs"/>
        </a:defRPr>
      </a:lvl9pPr>
    </p:bodyStyle>
    <p:otherStyle>
      <a:defPPr>
        <a:defRPr lang="en-US"/>
      </a:defPPr>
      <a:lvl1pPr marL="0" algn="l" defTabSz="3086100" rtl="0" eaLnBrk="1" latinLnBrk="0" hangingPunct="1">
        <a:defRPr sz="6100" kern="1200">
          <a:solidFill>
            <a:schemeClr val="tx1"/>
          </a:solidFill>
          <a:latin typeface="+mn-lt"/>
          <a:ea typeface="+mn-ea"/>
          <a:cs typeface="+mn-cs"/>
        </a:defRPr>
      </a:lvl1pPr>
      <a:lvl2pPr marL="1543050" algn="l" defTabSz="3086100" rtl="0" eaLnBrk="1" latinLnBrk="0" hangingPunct="1">
        <a:defRPr sz="6100" kern="1200">
          <a:solidFill>
            <a:schemeClr val="tx1"/>
          </a:solidFill>
          <a:latin typeface="+mn-lt"/>
          <a:ea typeface="+mn-ea"/>
          <a:cs typeface="+mn-cs"/>
        </a:defRPr>
      </a:lvl2pPr>
      <a:lvl3pPr marL="3086100" algn="l" defTabSz="3086100" rtl="0" eaLnBrk="1" latinLnBrk="0" hangingPunct="1">
        <a:defRPr sz="6100" kern="1200">
          <a:solidFill>
            <a:schemeClr val="tx1"/>
          </a:solidFill>
          <a:latin typeface="+mn-lt"/>
          <a:ea typeface="+mn-ea"/>
          <a:cs typeface="+mn-cs"/>
        </a:defRPr>
      </a:lvl3pPr>
      <a:lvl4pPr marL="4629150" algn="l" defTabSz="3086100" rtl="0" eaLnBrk="1" latinLnBrk="0" hangingPunct="1">
        <a:defRPr sz="6100" kern="1200">
          <a:solidFill>
            <a:schemeClr val="tx1"/>
          </a:solidFill>
          <a:latin typeface="+mn-lt"/>
          <a:ea typeface="+mn-ea"/>
          <a:cs typeface="+mn-cs"/>
        </a:defRPr>
      </a:lvl4pPr>
      <a:lvl5pPr marL="6172200" algn="l" defTabSz="3086100" rtl="0" eaLnBrk="1" latinLnBrk="0" hangingPunct="1">
        <a:defRPr sz="6100" kern="1200">
          <a:solidFill>
            <a:schemeClr val="tx1"/>
          </a:solidFill>
          <a:latin typeface="+mn-lt"/>
          <a:ea typeface="+mn-ea"/>
          <a:cs typeface="+mn-cs"/>
        </a:defRPr>
      </a:lvl5pPr>
      <a:lvl6pPr marL="7715250" algn="l" defTabSz="3086100" rtl="0" eaLnBrk="1" latinLnBrk="0" hangingPunct="1">
        <a:defRPr sz="6100" kern="1200">
          <a:solidFill>
            <a:schemeClr val="tx1"/>
          </a:solidFill>
          <a:latin typeface="+mn-lt"/>
          <a:ea typeface="+mn-ea"/>
          <a:cs typeface="+mn-cs"/>
        </a:defRPr>
      </a:lvl6pPr>
      <a:lvl7pPr marL="9258300" algn="l" defTabSz="3086100" rtl="0" eaLnBrk="1" latinLnBrk="0" hangingPunct="1">
        <a:defRPr sz="6100" kern="1200">
          <a:solidFill>
            <a:schemeClr val="tx1"/>
          </a:solidFill>
          <a:latin typeface="+mn-lt"/>
          <a:ea typeface="+mn-ea"/>
          <a:cs typeface="+mn-cs"/>
        </a:defRPr>
      </a:lvl7pPr>
      <a:lvl8pPr marL="10801350" algn="l" defTabSz="3086100" rtl="0" eaLnBrk="1" latinLnBrk="0" hangingPunct="1">
        <a:defRPr sz="6100" kern="1200">
          <a:solidFill>
            <a:schemeClr val="tx1"/>
          </a:solidFill>
          <a:latin typeface="+mn-lt"/>
          <a:ea typeface="+mn-ea"/>
          <a:cs typeface="+mn-cs"/>
        </a:defRPr>
      </a:lvl8pPr>
      <a:lvl9pPr marL="12344400" algn="l" defTabSz="3086100" rtl="0" eaLnBrk="1" latinLnBrk="0" hangingPunct="1">
        <a:defRPr sz="6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8"/>
          <p:cNvSpPr txBox="1">
            <a:spLocks noChangeArrowheads="1"/>
          </p:cNvSpPr>
          <p:nvPr/>
        </p:nvSpPr>
        <p:spPr bwMode="auto">
          <a:xfrm>
            <a:off x="0" y="699979"/>
            <a:ext cx="21580708" cy="1200270"/>
          </a:xfrm>
          <a:prstGeom prst="rect">
            <a:avLst/>
          </a:prstGeom>
          <a:noFill/>
          <a:ln w="9525">
            <a:noFill/>
            <a:miter lim="800000"/>
            <a:headEnd/>
            <a:tailEnd/>
          </a:ln>
        </p:spPr>
        <p:txBody>
          <a:bodyPr wrap="square" lIns="91382" tIns="45691" rIns="91382" bIns="45691">
            <a:spAutoFit/>
          </a:bodyPr>
          <a:lstStyle/>
          <a:p>
            <a:pPr algn="ctr">
              <a:defRPr/>
            </a:pPr>
            <a:r>
              <a:rPr lang="zh-TW" altLang="en-US" sz="7200" b="1" dirty="0" smtClean="0">
                <a:effectLst>
                  <a:outerShdw blurRad="38100" dist="38100" dir="2700000" algn="tl">
                    <a:srgbClr val="000000">
                      <a:alpha val="43137"/>
                    </a:srgbClr>
                  </a:outerShdw>
                </a:effectLst>
                <a:latin typeface="標楷體" pitchFamily="65" charset="-120"/>
                <a:ea typeface="標楷體" pitchFamily="65" charset="-120"/>
                <a:cs typeface="Times New Roman" pitchFamily="18" charset="0"/>
              </a:rPr>
              <a:t>主動</a:t>
            </a:r>
            <a:r>
              <a:rPr lang="zh-TW" altLang="en-US" sz="7200" b="1" dirty="0">
                <a:effectLst>
                  <a:outerShdw blurRad="38100" dist="38100" dir="2700000" algn="tl">
                    <a:srgbClr val="000000">
                      <a:alpha val="43137"/>
                    </a:srgbClr>
                  </a:outerShdw>
                </a:effectLst>
                <a:latin typeface="標楷體" pitchFamily="65" charset="-120"/>
                <a:ea typeface="標楷體" pitchFamily="65" charset="-120"/>
                <a:cs typeface="Times New Roman" pitchFamily="18" charset="0"/>
              </a:rPr>
              <a:t>協尋的智慧型音樂穿戴</a:t>
            </a:r>
            <a:r>
              <a:rPr lang="zh-TW" altLang="en-US" sz="7200" b="1" dirty="0" smtClean="0">
                <a:effectLst>
                  <a:outerShdw blurRad="38100" dist="38100" dir="2700000" algn="tl">
                    <a:srgbClr val="000000">
                      <a:alpha val="43137"/>
                    </a:srgbClr>
                  </a:outerShdw>
                </a:effectLst>
                <a:latin typeface="標楷體" pitchFamily="65" charset="-120"/>
                <a:ea typeface="標楷體" pitchFamily="65" charset="-120"/>
                <a:cs typeface="Times New Roman" pitchFamily="18" charset="0"/>
              </a:rPr>
              <a:t>定位器 </a:t>
            </a:r>
            <a:endParaRPr lang="en-US" altLang="zh-TW" sz="7200" b="1" dirty="0">
              <a:effectLst>
                <a:outerShdw blurRad="38100" dist="38100" dir="2700000" algn="tl">
                  <a:srgbClr val="000000">
                    <a:alpha val="43137"/>
                  </a:srgbClr>
                </a:outerShdw>
              </a:effectLst>
              <a:latin typeface="標楷體" pitchFamily="65" charset="-120"/>
              <a:ea typeface="標楷體" pitchFamily="65" charset="-120"/>
              <a:cs typeface="Times New Roman" pitchFamily="18" charset="0"/>
            </a:endParaRPr>
          </a:p>
        </p:txBody>
      </p:sp>
      <p:sp>
        <p:nvSpPr>
          <p:cNvPr id="9" name="文字方塊 8"/>
          <p:cNvSpPr txBox="1">
            <a:spLocks noChangeArrowheads="1"/>
          </p:cNvSpPr>
          <p:nvPr/>
        </p:nvSpPr>
        <p:spPr bwMode="auto">
          <a:xfrm>
            <a:off x="-10996" y="2231348"/>
            <a:ext cx="21602699" cy="696286"/>
          </a:xfrm>
          <a:prstGeom prst="rect">
            <a:avLst/>
          </a:prstGeom>
          <a:noFill/>
          <a:ln w="9525">
            <a:noFill/>
            <a:miter lim="800000"/>
            <a:headEnd/>
            <a:tailEnd/>
          </a:ln>
        </p:spPr>
        <p:txBody>
          <a:bodyPr wrap="square" lIns="91382" tIns="45691" rIns="91382" bIns="45691">
            <a:spAutoFit/>
          </a:bodyPr>
          <a:lstStyle/>
          <a:p>
            <a:pPr algn="ctr">
              <a:lnSpc>
                <a:spcPts val="4500"/>
              </a:lnSpc>
              <a:defRPr/>
            </a:pPr>
            <a:r>
              <a:rPr lang="en-US" altLang="zh-TW" sz="4800" b="1" i="1" dirty="0" smtClean="0">
                <a:effectLst>
                  <a:outerShdw blurRad="38100" dist="38100" dir="2700000" algn="tl">
                    <a:srgbClr val="000000">
                      <a:alpha val="43137"/>
                    </a:srgbClr>
                  </a:outerShdw>
                </a:effectLst>
                <a:latin typeface="標楷體" pitchFamily="65" charset="-120"/>
                <a:ea typeface="標楷體" pitchFamily="65" charset="-120"/>
              </a:rPr>
              <a:t>A wearable intelligent </a:t>
            </a:r>
            <a:r>
              <a:rPr lang="en-US" altLang="zh-TW" sz="4800" b="1" i="1" dirty="0">
                <a:effectLst>
                  <a:outerShdw blurRad="38100" dist="38100" dir="2700000" algn="tl">
                    <a:srgbClr val="000000">
                      <a:alpha val="43137"/>
                    </a:srgbClr>
                  </a:outerShdw>
                </a:effectLst>
                <a:latin typeface="標楷體" pitchFamily="65" charset="-120"/>
                <a:ea typeface="標楷體" pitchFamily="65" charset="-120"/>
              </a:rPr>
              <a:t>locator </a:t>
            </a:r>
            <a:r>
              <a:rPr lang="en-US" altLang="zh-TW" sz="4800" b="1" i="1" dirty="0" smtClean="0">
                <a:effectLst>
                  <a:outerShdw blurRad="38100" dist="38100" dir="2700000" algn="tl">
                    <a:srgbClr val="000000">
                      <a:alpha val="43137"/>
                    </a:srgbClr>
                  </a:outerShdw>
                </a:effectLst>
                <a:latin typeface="標楷體" pitchFamily="65" charset="-120"/>
                <a:ea typeface="標楷體" pitchFamily="65" charset="-120"/>
              </a:rPr>
              <a:t>with active-searching and music-replay </a:t>
            </a:r>
            <a:endParaRPr lang="en-US" altLang="zh-TW" sz="4800" b="1" i="1" dirty="0">
              <a:effectLst>
                <a:outerShdw blurRad="38100" dist="38100" dir="2700000" algn="tl">
                  <a:srgbClr val="000000">
                    <a:alpha val="43137"/>
                  </a:srgbClr>
                </a:outerShdw>
              </a:effectLst>
              <a:latin typeface="標楷體" pitchFamily="65" charset="-120"/>
              <a:ea typeface="標楷體" pitchFamily="65" charset="-120"/>
            </a:endParaRPr>
          </a:p>
        </p:txBody>
      </p:sp>
      <p:sp>
        <p:nvSpPr>
          <p:cNvPr id="2" name="文字方塊 1"/>
          <p:cNvSpPr txBox="1"/>
          <p:nvPr/>
        </p:nvSpPr>
        <p:spPr>
          <a:xfrm>
            <a:off x="2872978" y="2941601"/>
            <a:ext cx="17033313" cy="1446550"/>
          </a:xfrm>
          <a:prstGeom prst="rect">
            <a:avLst/>
          </a:prstGeom>
          <a:noFill/>
        </p:spPr>
        <p:txBody>
          <a:bodyPr wrap="square" rtlCol="0">
            <a:spAutoFit/>
          </a:bodyPr>
          <a:lstStyle/>
          <a:p>
            <a:pPr algn="ctr"/>
            <a:r>
              <a:rPr lang="zh-TW" altLang="en-US" sz="4400" b="1" dirty="0" smtClean="0">
                <a:latin typeface="Times New Roman" pitchFamily="18" charset="0"/>
                <a:ea typeface="標楷體" pitchFamily="65" charset="-120"/>
                <a:cs typeface="Times New Roman" pitchFamily="18" charset="0"/>
              </a:rPr>
              <a:t>國立高雄科技大學</a:t>
            </a:r>
            <a:r>
              <a:rPr lang="zh-TW" altLang="en-US" sz="4400" b="1" dirty="0">
                <a:latin typeface="Times New Roman" pitchFamily="18" charset="0"/>
                <a:ea typeface="標楷體" pitchFamily="65" charset="-120"/>
                <a:cs typeface="Times New Roman" pitchFamily="18" charset="0"/>
              </a:rPr>
              <a:t> </a:t>
            </a:r>
            <a:r>
              <a:rPr lang="zh-TW" altLang="en-US" sz="4400" b="1" dirty="0" smtClean="0">
                <a:latin typeface="Times New Roman" pitchFamily="18" charset="0"/>
                <a:ea typeface="標楷體" pitchFamily="65" charset="-120"/>
                <a:cs typeface="Times New Roman" pitchFamily="18" charset="0"/>
              </a:rPr>
              <a:t> 電子工程系</a:t>
            </a:r>
            <a:r>
              <a:rPr lang="en-US" altLang="zh-TW" sz="4400" b="1" dirty="0" smtClean="0">
                <a:latin typeface="Times New Roman" pitchFamily="18" charset="0"/>
                <a:ea typeface="標楷體" pitchFamily="65" charset="-120"/>
                <a:cs typeface="Times New Roman" pitchFamily="18" charset="0"/>
              </a:rPr>
              <a:t> </a:t>
            </a:r>
          </a:p>
          <a:p>
            <a:pPr algn="ctr"/>
            <a:r>
              <a:rPr lang="zh-TW" altLang="en-US" sz="4400" b="1" dirty="0" smtClean="0">
                <a:latin typeface="Times New Roman" pitchFamily="18" charset="0"/>
                <a:ea typeface="標楷體" pitchFamily="65" charset="-120"/>
                <a:cs typeface="Times New Roman" pitchFamily="18" charset="0"/>
              </a:rPr>
              <a:t>洪盟峰 、蔡侑</a:t>
            </a:r>
            <a:r>
              <a:rPr lang="zh-TW" altLang="en-US" sz="4400" b="1" dirty="0">
                <a:latin typeface="Times New Roman" pitchFamily="18" charset="0"/>
                <a:ea typeface="標楷體" pitchFamily="65" charset="-120"/>
                <a:cs typeface="Times New Roman" pitchFamily="18" charset="0"/>
              </a:rPr>
              <a:t>侖、宋明展</a:t>
            </a:r>
            <a:endParaRPr lang="en-US" altLang="zh-TW" sz="4400" b="1" dirty="0">
              <a:latin typeface="Times New Roman" pitchFamily="18" charset="0"/>
              <a:ea typeface="標楷體" pitchFamily="65" charset="-120"/>
              <a:cs typeface="Times New Roman" pitchFamily="18" charset="0"/>
            </a:endParaRPr>
          </a:p>
        </p:txBody>
      </p:sp>
      <p:sp>
        <p:nvSpPr>
          <p:cNvPr id="4" name="文字方塊 3"/>
          <p:cNvSpPr txBox="1"/>
          <p:nvPr/>
        </p:nvSpPr>
        <p:spPr>
          <a:xfrm rot="10800000" flipV="1">
            <a:off x="936254" y="4637544"/>
            <a:ext cx="9488210" cy="6617196"/>
          </a:xfrm>
          <a:prstGeom prst="rect">
            <a:avLst/>
          </a:prstGeom>
          <a:noFill/>
        </p:spPr>
        <p:txBody>
          <a:bodyPr wrap="square" rtlCol="0">
            <a:spAutoFit/>
          </a:bodyPr>
          <a:lstStyle/>
          <a:p>
            <a:pPr algn="ctr"/>
            <a:r>
              <a:rPr lang="zh-TW" altLang="en-US" sz="4000" b="1" dirty="0" smtClean="0">
                <a:solidFill>
                  <a:srgbClr val="FF0000"/>
                </a:solidFill>
                <a:latin typeface="標楷體" pitchFamily="65" charset="-120"/>
                <a:ea typeface="標楷體" pitchFamily="65" charset="-120"/>
                <a:cs typeface="Times New Roman" pitchFamily="18" charset="0"/>
              </a:rPr>
              <a:t>摘 要</a:t>
            </a:r>
            <a:endParaRPr lang="en-US" altLang="zh-TW" sz="2000" b="1" dirty="0" smtClean="0">
              <a:solidFill>
                <a:srgbClr val="FF0000"/>
              </a:solidFill>
              <a:latin typeface="標楷體" pitchFamily="65" charset="-120"/>
              <a:ea typeface="標楷體" pitchFamily="65" charset="-120"/>
              <a:cs typeface="Times New Roman" pitchFamily="18" charset="0"/>
            </a:endParaRPr>
          </a:p>
          <a:p>
            <a:pPr algn="just" hangingPunct="0"/>
            <a:r>
              <a:rPr lang="zh-TW" altLang="zh-TW" sz="2400" dirty="0" smtClean="0">
                <a:latin typeface="Times New Roman" panose="02020603050405020304" pitchFamily="18" charset="0"/>
                <a:ea typeface="標楷體" panose="03000509000000000000" pitchFamily="65" charset="-120"/>
              </a:rPr>
              <a:t>失</a:t>
            </a:r>
            <a:r>
              <a:rPr lang="zh-TW" altLang="zh-TW" sz="2400" dirty="0">
                <a:latin typeface="Times New Roman" panose="02020603050405020304" pitchFamily="18" charset="0"/>
                <a:ea typeface="標楷體" panose="03000509000000000000" pitchFamily="65" charset="-120"/>
              </a:rPr>
              <a:t>智老人照護已是我國與其他先進國家需面對高社會成本難題。研究報告</a:t>
            </a:r>
            <a:r>
              <a:rPr lang="zh-TW" altLang="zh-TW" sz="2400" dirty="0" smtClean="0">
                <a:latin typeface="Times New Roman" panose="02020603050405020304" pitchFamily="18" charset="0"/>
                <a:ea typeface="標楷體" panose="03000509000000000000" pitchFamily="65" charset="-120"/>
              </a:rPr>
              <a:t>指出，</a:t>
            </a:r>
            <a:r>
              <a:rPr lang="en-US" altLang="zh-TW" sz="2400" dirty="0">
                <a:latin typeface="Times New Roman" panose="02020603050405020304" pitchFamily="18" charset="0"/>
                <a:ea typeface="標楷體" panose="03000509000000000000" pitchFamily="65" charset="-120"/>
              </a:rPr>
              <a:t>2040</a:t>
            </a:r>
            <a:r>
              <a:rPr lang="zh-TW" altLang="zh-TW" sz="2400" dirty="0">
                <a:latin typeface="Times New Roman" panose="02020603050405020304" pitchFamily="18" charset="0"/>
                <a:ea typeface="標楷體" panose="03000509000000000000" pitchFamily="65" charset="-120"/>
              </a:rPr>
              <a:t>年全球失智人口數將是</a:t>
            </a:r>
            <a:r>
              <a:rPr lang="en-US" altLang="zh-TW" sz="2400" dirty="0">
                <a:latin typeface="Times New Roman" panose="02020603050405020304" pitchFamily="18" charset="0"/>
                <a:ea typeface="標楷體" panose="03000509000000000000" pitchFamily="65" charset="-120"/>
              </a:rPr>
              <a:t>2014</a:t>
            </a:r>
            <a:r>
              <a:rPr lang="zh-TW" altLang="zh-TW" sz="2400" dirty="0">
                <a:latin typeface="Times New Roman" panose="02020603050405020304" pitchFamily="18" charset="0"/>
                <a:ea typeface="標楷體" panose="03000509000000000000" pitchFamily="65" charset="-120"/>
              </a:rPr>
              <a:t>年的兩倍並持續增加，尋找失智者成本將超越</a:t>
            </a:r>
            <a:r>
              <a:rPr lang="en-US" altLang="zh-TW" sz="2400" dirty="0">
                <a:latin typeface="Times New Roman" panose="02020603050405020304" pitchFamily="18" charset="0"/>
                <a:ea typeface="標楷體" panose="03000509000000000000" pitchFamily="65" charset="-120"/>
              </a:rPr>
              <a:t>Walmart</a:t>
            </a:r>
            <a:r>
              <a:rPr lang="zh-TW" altLang="zh-TW" sz="2400" dirty="0">
                <a:latin typeface="Times New Roman" panose="02020603050405020304" pitchFamily="18" charset="0"/>
                <a:ea typeface="標楷體" panose="03000509000000000000" pitchFamily="65" charset="-120"/>
              </a:rPr>
              <a:t>與美孚石油的企業收入。目前協尋方式有二，</a:t>
            </a:r>
            <a:r>
              <a:rPr lang="en-US" altLang="zh-TW" sz="2400" dirty="0">
                <a:latin typeface="Times New Roman" panose="02020603050405020304" pitchFamily="18" charset="0"/>
                <a:ea typeface="標楷體" panose="03000509000000000000" pitchFamily="65" charset="-120"/>
              </a:rPr>
              <a:t>RFID</a:t>
            </a:r>
            <a:r>
              <a:rPr lang="zh-TW" altLang="zh-TW" sz="2400" dirty="0">
                <a:latin typeface="Times New Roman" panose="02020603050405020304" pitchFamily="18" charset="0"/>
                <a:ea typeface="標楷體" panose="03000509000000000000" pitchFamily="65" charset="-120"/>
              </a:rPr>
              <a:t>與</a:t>
            </a:r>
            <a:r>
              <a:rPr lang="en-US" altLang="zh-TW" sz="2400" dirty="0">
                <a:latin typeface="Times New Roman" panose="02020603050405020304" pitchFamily="18" charset="0"/>
                <a:ea typeface="標楷體" panose="03000509000000000000" pitchFamily="65" charset="-120"/>
              </a:rPr>
              <a:t>NFC</a:t>
            </a:r>
            <a:r>
              <a:rPr lang="zh-TW" altLang="zh-TW" sz="2400" dirty="0">
                <a:latin typeface="Times New Roman" panose="02020603050405020304" pitchFamily="18" charset="0"/>
                <a:ea typeface="標楷體" panose="03000509000000000000" pitchFamily="65" charset="-120"/>
              </a:rPr>
              <a:t>手環。皆需他人協助讀取再經社福單位聯繫才知個人</a:t>
            </a:r>
            <a:r>
              <a:rPr lang="zh-TW" altLang="zh-TW" sz="2400" dirty="0" smtClean="0">
                <a:latin typeface="Times New Roman" panose="02020603050405020304" pitchFamily="18" charset="0"/>
                <a:ea typeface="標楷體" panose="03000509000000000000" pitchFamily="65" charset="-120"/>
              </a:rPr>
              <a:t>資訊。</a:t>
            </a:r>
            <a:r>
              <a:rPr lang="zh-TW" altLang="zh-TW" sz="2400" dirty="0">
                <a:latin typeface="Times New Roman" panose="02020603050405020304" pitchFamily="18" charset="0"/>
                <a:ea typeface="標楷體" panose="03000509000000000000" pitchFamily="65" charset="-120"/>
              </a:rPr>
              <a:t>此</a:t>
            </a:r>
            <a:r>
              <a:rPr lang="zh-TW" altLang="zh-TW" sz="2400" b="1" dirty="0">
                <a:latin typeface="Times New Roman" panose="02020603050405020304" pitchFamily="18" charset="0"/>
                <a:ea typeface="標楷體" panose="03000509000000000000" pitchFamily="65" charset="-120"/>
              </a:rPr>
              <a:t>被動定位技術</a:t>
            </a:r>
            <a:r>
              <a:rPr lang="zh-TW" altLang="zh-TW" sz="2400" dirty="0">
                <a:latin typeface="Times New Roman" panose="02020603050405020304" pitchFamily="18" charset="0"/>
                <a:ea typeface="標楷體" panose="03000509000000000000" pitchFamily="65" charset="-120"/>
              </a:rPr>
              <a:t>，不符家屬即時需求也造成單位負擔。為解決問題，我們開發出可</a:t>
            </a:r>
            <a:r>
              <a:rPr lang="zh-TW" altLang="zh-TW" sz="2400" b="1" dirty="0">
                <a:latin typeface="Times New Roman" panose="02020603050405020304" pitchFamily="18" charset="0"/>
                <a:ea typeface="標楷體" panose="03000509000000000000" pitchFamily="65" charset="-120"/>
              </a:rPr>
              <a:t>即查、低成本、易用、可靠的主動式</a:t>
            </a:r>
            <a:r>
              <a:rPr lang="zh-TW" altLang="zh-TW" sz="2400" dirty="0">
                <a:latin typeface="Times New Roman" panose="02020603050405020304" pitchFamily="18" charset="0"/>
                <a:ea typeface="標楷體" panose="03000509000000000000" pitchFamily="65" charset="-120"/>
              </a:rPr>
              <a:t>智慧型穿戴定位器及</a:t>
            </a:r>
            <a:r>
              <a:rPr lang="en-US" altLang="zh-TW" sz="2400" dirty="0">
                <a:latin typeface="Times New Roman" panose="02020603050405020304" pitchFamily="18" charset="0"/>
                <a:ea typeface="標楷體" panose="03000509000000000000" pitchFamily="65" charset="-120"/>
              </a:rPr>
              <a:t>URL</a:t>
            </a:r>
            <a:r>
              <a:rPr lang="zh-TW" altLang="zh-TW" sz="2400" dirty="0">
                <a:latin typeface="Times New Roman" panose="02020603050405020304" pitchFamily="18" charset="0"/>
                <a:ea typeface="標楷體" panose="03000509000000000000" pitchFamily="65" charset="-120"/>
              </a:rPr>
              <a:t>連結構成為</a:t>
            </a:r>
            <a:r>
              <a:rPr lang="zh-TW" altLang="zh-TW" sz="2400" b="1" u="sng" dirty="0">
                <a:latin typeface="Times New Roman" panose="02020603050405020304" pitchFamily="18" charset="0"/>
                <a:ea typeface="標楷體" panose="03000509000000000000" pitchFamily="65" charset="-120"/>
              </a:rPr>
              <a:t>主動協尋失智者服務</a:t>
            </a:r>
            <a:r>
              <a:rPr lang="zh-TW" altLang="zh-TW" sz="2400" dirty="0">
                <a:latin typeface="Times New Roman" panose="02020603050405020304" pitchFamily="18" charset="0"/>
                <a:ea typeface="標楷體" panose="03000509000000000000" pitchFamily="65" charset="-120"/>
              </a:rPr>
              <a:t>，</a:t>
            </a:r>
            <a:r>
              <a:rPr lang="en-US" altLang="zh-TW" sz="2400" dirty="0">
                <a:latin typeface="Times New Roman" panose="02020603050405020304" pitchFamily="18" charset="0"/>
                <a:ea typeface="標楷體" panose="03000509000000000000" pitchFamily="65" charset="-120"/>
              </a:rPr>
              <a:t>(1)</a:t>
            </a:r>
            <a:r>
              <a:rPr lang="zh-TW" altLang="zh-TW" sz="2400" dirty="0">
                <a:latin typeface="Times New Roman" panose="02020603050405020304" pitchFamily="18" charset="0"/>
                <a:ea typeface="標楷體" panose="03000509000000000000" pitchFamily="65" charset="-120"/>
              </a:rPr>
              <a:t>讓家屬可以透過發出查詢簡訊來即時發現失智者位置的實際街景與軌跡</a:t>
            </a:r>
            <a:r>
              <a:rPr lang="en-US" altLang="zh-TW" sz="2400" dirty="0">
                <a:latin typeface="Times New Roman" panose="02020603050405020304" pitchFamily="18" charset="0"/>
                <a:ea typeface="標楷體" panose="03000509000000000000" pitchFamily="65" charset="-120"/>
              </a:rPr>
              <a:t>;(2)</a:t>
            </a:r>
            <a:r>
              <a:rPr lang="zh-TW" altLang="zh-TW" sz="2400" dirty="0">
                <a:latin typeface="Times New Roman" panose="02020603050405020304" pitchFamily="18" charset="0"/>
                <a:ea typeface="標楷體" panose="03000509000000000000" pitchFamily="65" charset="-120"/>
              </a:rPr>
              <a:t>室內或其他因素而無</a:t>
            </a:r>
            <a:r>
              <a:rPr lang="en-US" altLang="zh-TW" sz="2400" dirty="0">
                <a:latin typeface="Times New Roman" panose="02020603050405020304" pitchFamily="18" charset="0"/>
                <a:ea typeface="標楷體" panose="03000509000000000000" pitchFamily="65" charset="-120"/>
              </a:rPr>
              <a:t>GPS</a:t>
            </a:r>
            <a:r>
              <a:rPr lang="zh-TW" altLang="zh-TW" sz="2400" dirty="0">
                <a:latin typeface="Times New Roman" panose="02020603050405020304" pitchFamily="18" charset="0"/>
                <a:ea typeface="標楷體" panose="03000509000000000000" pitchFamily="65" charset="-120"/>
              </a:rPr>
              <a:t>訊號時，定位器可主動通報警察機關或家屬並提供最後位置等資訊</a:t>
            </a:r>
            <a:r>
              <a:rPr lang="en-US" altLang="zh-TW" sz="2400" dirty="0">
                <a:latin typeface="Times New Roman" panose="02020603050405020304" pitchFamily="18" charset="0"/>
                <a:ea typeface="標楷體" panose="03000509000000000000" pitchFamily="65" charset="-120"/>
              </a:rPr>
              <a:t>;(3)</a:t>
            </a:r>
            <a:r>
              <a:rPr lang="zh-TW" altLang="zh-TW" sz="2400" dirty="0">
                <a:latin typeface="Times New Roman" panose="02020603050405020304" pitchFamily="18" charset="0"/>
                <a:ea typeface="標楷體" panose="03000509000000000000" pitchFamily="65" charset="-120"/>
              </a:rPr>
              <a:t>接近失智者時可播放音樂協助快速識別。定位器採開放式硬體</a:t>
            </a:r>
            <a:r>
              <a:rPr lang="en-US" altLang="zh-TW" sz="2400" dirty="0">
                <a:latin typeface="Times New Roman" panose="02020603050405020304" pitchFamily="18" charset="0"/>
                <a:ea typeface="標楷體" panose="03000509000000000000" pitchFamily="65" charset="-120"/>
              </a:rPr>
              <a:t>(Open  Hardware)</a:t>
            </a:r>
            <a:r>
              <a:rPr lang="zh-TW" altLang="zh-TW" sz="2400" dirty="0">
                <a:latin typeface="Times New Roman" panose="02020603050405020304" pitchFamily="18" charset="0"/>
                <a:ea typeface="標楷體" panose="03000509000000000000" pitchFamily="65" charset="-120"/>
              </a:rPr>
              <a:t>結合</a:t>
            </a:r>
            <a:r>
              <a:rPr lang="en-US" altLang="zh-TW" sz="2400" dirty="0">
                <a:latin typeface="Times New Roman" panose="02020603050405020304" pitchFamily="18" charset="0"/>
                <a:ea typeface="標楷體" panose="03000509000000000000" pitchFamily="65" charset="-120"/>
              </a:rPr>
              <a:t>GPS</a:t>
            </a:r>
            <a:r>
              <a:rPr lang="zh-TW" altLang="zh-TW" sz="2400" dirty="0">
                <a:latin typeface="Times New Roman" panose="02020603050405020304" pitchFamily="18" charset="0"/>
                <a:ea typeface="標楷體" panose="03000509000000000000" pitchFamily="65" charset="-120"/>
              </a:rPr>
              <a:t>與</a:t>
            </a:r>
            <a:r>
              <a:rPr lang="en-US" altLang="zh-TW" sz="2400" dirty="0">
                <a:latin typeface="Times New Roman" panose="02020603050405020304" pitchFamily="18" charset="0"/>
                <a:ea typeface="標楷體" panose="03000509000000000000" pitchFamily="65" charset="-120"/>
              </a:rPr>
              <a:t>GSM</a:t>
            </a:r>
            <a:r>
              <a:rPr lang="zh-TW" altLang="zh-TW" sz="2400" dirty="0">
                <a:latin typeface="Times New Roman" panose="02020603050405020304" pitchFamily="18" charset="0"/>
                <a:ea typeface="標楷體" panose="03000509000000000000" pitchFamily="65" charset="-120"/>
              </a:rPr>
              <a:t>，搭配自行開發節能軟體可持續</a:t>
            </a:r>
            <a:r>
              <a:rPr lang="en-US" altLang="zh-TW" sz="2400" dirty="0">
                <a:latin typeface="Times New Roman" panose="02020603050405020304" pitchFamily="18" charset="0"/>
                <a:ea typeface="標楷體" panose="03000509000000000000" pitchFamily="65" charset="-120"/>
              </a:rPr>
              <a:t>72hr</a:t>
            </a:r>
            <a:r>
              <a:rPr lang="zh-TW" altLang="zh-TW" sz="2400" dirty="0">
                <a:latin typeface="Times New Roman" panose="02020603050405020304" pitchFamily="18" charset="0"/>
                <a:ea typeface="標楷體" panose="03000509000000000000" pitchFamily="65" charset="-120"/>
              </a:rPr>
              <a:t>方便好用，除穿戴外也可結合手機、首飾也可用於物流業貴重物追蹤。目前成品可置入手機套，並可一分鐘完成定位通報，誤差少於</a:t>
            </a:r>
            <a:r>
              <a:rPr lang="en-US" altLang="zh-TW" sz="2400" dirty="0">
                <a:latin typeface="Times New Roman" panose="02020603050405020304" pitchFamily="18" charset="0"/>
                <a:ea typeface="標楷體" panose="03000509000000000000" pitchFamily="65" charset="-120"/>
              </a:rPr>
              <a:t>2.5m</a:t>
            </a:r>
            <a:r>
              <a:rPr lang="zh-TW" altLang="zh-TW" sz="2400" dirty="0">
                <a:latin typeface="Times New Roman" panose="02020603050405020304" pitchFamily="18" charset="0"/>
                <a:ea typeface="標楷體" panose="03000509000000000000" pitchFamily="65" charset="-120"/>
              </a:rPr>
              <a:t>，並免費供校內人士用，以收集意見做下一版本參考。依實驗結果顯示，本作品可提高協尋效率降低、家屬負擔與社會成本，因此本設計概念是完全可行且具有經濟價值的。</a:t>
            </a:r>
          </a:p>
        </p:txBody>
      </p:sp>
      <p:sp>
        <p:nvSpPr>
          <p:cNvPr id="19" name="文字方塊 18"/>
          <p:cNvSpPr txBox="1"/>
          <p:nvPr/>
        </p:nvSpPr>
        <p:spPr>
          <a:xfrm rot="10800000" flipV="1">
            <a:off x="936253" y="11046729"/>
            <a:ext cx="9603719" cy="5447645"/>
          </a:xfrm>
          <a:prstGeom prst="rect">
            <a:avLst/>
          </a:prstGeom>
          <a:noFill/>
        </p:spPr>
        <p:txBody>
          <a:bodyPr wrap="square" rtlCol="0">
            <a:spAutoFit/>
          </a:bodyPr>
          <a:lstStyle/>
          <a:p>
            <a:pPr algn="ctr"/>
            <a:r>
              <a:rPr lang="zh-TW" altLang="en-US" sz="4000" b="1" dirty="0" smtClean="0">
                <a:solidFill>
                  <a:srgbClr val="FF0000"/>
                </a:solidFill>
                <a:latin typeface="Times New Roman" pitchFamily="18" charset="0"/>
                <a:ea typeface="標楷體" pitchFamily="65" charset="-120"/>
                <a:cs typeface="Times New Roman" pitchFamily="18" charset="0"/>
              </a:rPr>
              <a:t>系統架構</a:t>
            </a:r>
            <a:endParaRPr lang="en-US" altLang="zh-TW" sz="4000" b="1" dirty="0" smtClean="0">
              <a:solidFill>
                <a:srgbClr val="FF0000"/>
              </a:solidFill>
              <a:latin typeface="Times New Roman" pitchFamily="18" charset="0"/>
              <a:ea typeface="標楷體" pitchFamily="65" charset="-120"/>
              <a:cs typeface="Times New Roman" pitchFamily="18" charset="0"/>
            </a:endParaRPr>
          </a:p>
          <a:p>
            <a:pPr algn="just" fontAlgn="b"/>
            <a:r>
              <a:rPr lang="zh-TW" altLang="zh-TW" sz="2400" dirty="0" smtClean="0">
                <a:latin typeface="Times New Roman" pitchFamily="18" charset="0"/>
                <a:ea typeface="標楷體" pitchFamily="65" charset="-120"/>
                <a:cs typeface="Times New Roman" pitchFamily="18" charset="0"/>
              </a:rPr>
              <a:t>圖</a:t>
            </a:r>
            <a:r>
              <a:rPr lang="en-US" altLang="zh-TW" sz="2400" dirty="0">
                <a:latin typeface="Times New Roman" pitchFamily="18" charset="0"/>
                <a:ea typeface="標楷體" pitchFamily="65" charset="-120"/>
                <a:cs typeface="Times New Roman" pitchFamily="18" charset="0"/>
              </a:rPr>
              <a:t>1</a:t>
            </a:r>
            <a:r>
              <a:rPr lang="zh-TW" altLang="zh-TW" sz="2400" dirty="0" smtClean="0">
                <a:latin typeface="Times New Roman" pitchFamily="18" charset="0"/>
                <a:ea typeface="標楷體" pitchFamily="65" charset="-120"/>
                <a:cs typeface="Times New Roman" pitchFamily="18" charset="0"/>
              </a:rPr>
              <a:t>系統</a:t>
            </a:r>
            <a:r>
              <a:rPr lang="zh-TW" altLang="zh-TW" sz="2400" dirty="0">
                <a:latin typeface="Times New Roman" pitchFamily="18" charset="0"/>
                <a:ea typeface="標楷體" pitchFamily="65" charset="-120"/>
                <a:cs typeface="Times New Roman" pitchFamily="18" charset="0"/>
              </a:rPr>
              <a:t>架構則是敘述省電的</a:t>
            </a:r>
            <a:r>
              <a:rPr lang="zh-TW" altLang="zh-TW" sz="2400" dirty="0" smtClean="0">
                <a:latin typeface="Times New Roman" pitchFamily="18" charset="0"/>
                <a:ea typeface="標楷體" pitchFamily="65" charset="-120"/>
                <a:cs typeface="Times New Roman" pitchFamily="18" charset="0"/>
              </a:rPr>
              <a:t>智慧型</a:t>
            </a:r>
            <a:r>
              <a:rPr lang="zh-TW" altLang="en-US" sz="2400" dirty="0">
                <a:latin typeface="Times New Roman" pitchFamily="18" charset="0"/>
                <a:ea typeface="標楷體" pitchFamily="65" charset="-120"/>
                <a:cs typeface="Times New Roman" pitchFamily="18" charset="0"/>
              </a:rPr>
              <a:t>音樂</a:t>
            </a:r>
            <a:r>
              <a:rPr lang="zh-TW" altLang="zh-TW" sz="2400" dirty="0" smtClean="0">
                <a:latin typeface="Times New Roman" pitchFamily="18" charset="0"/>
                <a:ea typeface="標楷體" pitchFamily="65" charset="-120"/>
                <a:cs typeface="Times New Roman" pitchFamily="18" charset="0"/>
              </a:rPr>
              <a:t>穿戴</a:t>
            </a:r>
            <a:r>
              <a:rPr lang="zh-TW" altLang="en-US" sz="2400" dirty="0" smtClean="0">
                <a:latin typeface="Times New Roman" pitchFamily="18" charset="0"/>
                <a:ea typeface="標楷體" pitchFamily="65" charset="-120"/>
                <a:cs typeface="Times New Roman" pitchFamily="18" charset="0"/>
              </a:rPr>
              <a:t>定位器</a:t>
            </a:r>
            <a:r>
              <a:rPr lang="zh-TW" altLang="zh-TW" sz="2400" dirty="0" smtClean="0">
                <a:latin typeface="Times New Roman" pitchFamily="18" charset="0"/>
                <a:ea typeface="標楷體" pitchFamily="65" charset="-120"/>
                <a:cs typeface="Times New Roman" pitchFamily="18" charset="0"/>
              </a:rPr>
              <a:t>，</a:t>
            </a:r>
            <a:r>
              <a:rPr lang="zh-TW" altLang="zh-TW" sz="2400" dirty="0">
                <a:latin typeface="Times New Roman" pitchFamily="18" charset="0"/>
                <a:ea typeface="標楷體" pitchFamily="65" charset="-120"/>
                <a:cs typeface="Times New Roman" pitchFamily="18" charset="0"/>
              </a:rPr>
              <a:t>在硬體方面，主控制核心是</a:t>
            </a:r>
            <a:r>
              <a:rPr lang="en-US" altLang="zh-TW" sz="2400" dirty="0">
                <a:latin typeface="Times New Roman" pitchFamily="18" charset="0"/>
                <a:ea typeface="標楷體" pitchFamily="65" charset="-120"/>
                <a:cs typeface="Times New Roman" pitchFamily="18" charset="0"/>
              </a:rPr>
              <a:t>Arduino</a:t>
            </a:r>
            <a:r>
              <a:rPr lang="zh-TW" altLang="zh-TW" sz="2400" dirty="0">
                <a:latin typeface="Times New Roman" pitchFamily="18" charset="0"/>
                <a:ea typeface="標楷體" pitchFamily="65" charset="-120"/>
                <a:cs typeface="Times New Roman" pitchFamily="18" charset="0"/>
              </a:rPr>
              <a:t>，控制搭載</a:t>
            </a:r>
            <a:r>
              <a:rPr lang="en-US" altLang="zh-TW" sz="2400" dirty="0">
                <a:latin typeface="Times New Roman" pitchFamily="18" charset="0"/>
                <a:ea typeface="標楷體" pitchFamily="65" charset="-120"/>
                <a:cs typeface="Times New Roman" pitchFamily="18" charset="0"/>
              </a:rPr>
              <a:t>SIM908</a:t>
            </a:r>
            <a:r>
              <a:rPr lang="zh-TW" altLang="zh-TW" sz="2400" dirty="0">
                <a:latin typeface="Times New Roman" pitchFamily="18" charset="0"/>
                <a:ea typeface="標楷體" pitchFamily="65" charset="-120"/>
                <a:cs typeface="Times New Roman" pitchFamily="18" charset="0"/>
              </a:rPr>
              <a:t>晶片的</a:t>
            </a:r>
            <a:r>
              <a:rPr lang="en-US" altLang="zh-TW" sz="2400" dirty="0">
                <a:latin typeface="Times New Roman" pitchFamily="18" charset="0"/>
                <a:ea typeface="標楷體" pitchFamily="65" charset="-120"/>
                <a:cs typeface="Times New Roman" pitchFamily="18" charset="0"/>
              </a:rPr>
              <a:t>GPS/GPRS/GSM shield</a:t>
            </a:r>
            <a:r>
              <a:rPr lang="zh-TW" altLang="zh-TW" sz="2400" dirty="0">
                <a:latin typeface="Times New Roman" pitchFamily="18" charset="0"/>
                <a:ea typeface="標楷體" pitchFamily="65" charset="-120"/>
                <a:cs typeface="Times New Roman" pitchFamily="18" charset="0"/>
              </a:rPr>
              <a:t>去執行程式，過程中使用</a:t>
            </a:r>
            <a:r>
              <a:rPr lang="en-US" altLang="zh-TW" sz="2400" dirty="0">
                <a:latin typeface="Times New Roman" pitchFamily="18" charset="0"/>
                <a:ea typeface="標楷體" pitchFamily="65" charset="-120"/>
                <a:cs typeface="Times New Roman" pitchFamily="18" charset="0"/>
              </a:rPr>
              <a:t>GPS</a:t>
            </a:r>
            <a:r>
              <a:rPr lang="zh-TW" altLang="zh-TW" sz="2400" dirty="0">
                <a:latin typeface="Times New Roman" pitchFamily="18" charset="0"/>
                <a:ea typeface="標楷體" pitchFamily="65" charset="-120"/>
                <a:cs typeface="Times New Roman" pitchFamily="18" charset="0"/>
              </a:rPr>
              <a:t>天線偵測位置，</a:t>
            </a:r>
            <a:r>
              <a:rPr lang="en-US" altLang="zh-TW" sz="2400" dirty="0">
                <a:latin typeface="Times New Roman" pitchFamily="18" charset="0"/>
                <a:ea typeface="標楷體" pitchFamily="65" charset="-120"/>
                <a:cs typeface="Times New Roman" pitchFamily="18" charset="0"/>
              </a:rPr>
              <a:t>GSM</a:t>
            </a:r>
            <a:r>
              <a:rPr lang="zh-TW" altLang="zh-TW" sz="2400" dirty="0">
                <a:latin typeface="Times New Roman" pitchFamily="18" charset="0"/>
                <a:ea typeface="標楷體" pitchFamily="65" charset="-120"/>
                <a:cs typeface="Times New Roman" pitchFamily="18" charset="0"/>
              </a:rPr>
              <a:t>去傳送簡訊</a:t>
            </a:r>
            <a:r>
              <a:rPr lang="zh-TW" altLang="zh-TW" sz="2400" dirty="0" smtClean="0">
                <a:latin typeface="Times New Roman" pitchFamily="18" charset="0"/>
                <a:ea typeface="標楷體" pitchFamily="65" charset="-120"/>
                <a:cs typeface="Times New Roman" pitchFamily="18" charset="0"/>
              </a:rPr>
              <a:t>，</a:t>
            </a:r>
            <a:r>
              <a:rPr lang="en-US" altLang="zh-TW" sz="2400" dirty="0" smtClean="0">
                <a:latin typeface="Times New Roman" pitchFamily="18" charset="0"/>
                <a:ea typeface="標楷體" pitchFamily="65" charset="-120"/>
                <a:cs typeface="Times New Roman" pitchFamily="18" charset="0"/>
              </a:rPr>
              <a:t>Trumpet</a:t>
            </a:r>
            <a:r>
              <a:rPr lang="zh-TW" altLang="en-US" sz="2400" dirty="0" smtClean="0">
                <a:latin typeface="Times New Roman" pitchFamily="18" charset="0"/>
                <a:ea typeface="標楷體" pitchFamily="65" charset="-120"/>
                <a:cs typeface="Times New Roman" pitchFamily="18" charset="0"/>
              </a:rPr>
              <a:t>去</a:t>
            </a:r>
            <a:r>
              <a:rPr lang="zh-TW" altLang="zh-TW" sz="2400" dirty="0" smtClean="0">
                <a:latin typeface="Times New Roman" pitchFamily="18" charset="0"/>
                <a:ea typeface="標楷體" pitchFamily="65" charset="-120"/>
                <a:cs typeface="Times New Roman" pitchFamily="18" charset="0"/>
              </a:rPr>
              <a:t>撥</a:t>
            </a:r>
            <a:r>
              <a:rPr lang="zh-TW" altLang="zh-TW" sz="2400" dirty="0">
                <a:latin typeface="Times New Roman" pitchFamily="18" charset="0"/>
                <a:ea typeface="標楷體" pitchFamily="65" charset="-120"/>
                <a:cs typeface="Times New Roman" pitchFamily="18" charset="0"/>
              </a:rPr>
              <a:t>放音樂，來輔助程式執行</a:t>
            </a:r>
            <a:r>
              <a:rPr lang="zh-TW" altLang="zh-TW" sz="2400" dirty="0" smtClean="0">
                <a:latin typeface="Times New Roman" pitchFamily="18" charset="0"/>
                <a:ea typeface="標楷體" pitchFamily="65" charset="-120"/>
                <a:cs typeface="Times New Roman" pitchFamily="18" charset="0"/>
              </a:rPr>
              <a:t>，</a:t>
            </a:r>
            <a:r>
              <a:rPr lang="en-US" altLang="zh-TW" sz="2400" dirty="0" smtClean="0">
                <a:latin typeface="Times New Roman" pitchFamily="18" charset="0"/>
                <a:ea typeface="標楷體" pitchFamily="65" charset="-120"/>
                <a:cs typeface="Times New Roman" pitchFamily="18" charset="0"/>
              </a:rPr>
              <a:t>Power</a:t>
            </a:r>
            <a:r>
              <a:rPr lang="zh-TW" altLang="en-US" sz="2400" dirty="0" smtClean="0">
                <a:latin typeface="Times New Roman" pitchFamily="18" charset="0"/>
                <a:ea typeface="標楷體" pitchFamily="65" charset="-120"/>
                <a:cs typeface="Times New Roman" pitchFamily="18" charset="0"/>
              </a:rPr>
              <a:t>部分則是透過</a:t>
            </a:r>
            <a:r>
              <a:rPr lang="en-US" altLang="zh-TW" sz="2400" dirty="0" smtClean="0">
                <a:latin typeface="Times New Roman" pitchFamily="18" charset="0"/>
                <a:ea typeface="標楷體" pitchFamily="65" charset="-120"/>
                <a:cs typeface="Times New Roman" pitchFamily="18" charset="0"/>
              </a:rPr>
              <a:t>Transformer</a:t>
            </a:r>
            <a:r>
              <a:rPr lang="zh-TW" altLang="en-US" sz="2400" dirty="0" smtClean="0">
                <a:latin typeface="Times New Roman" pitchFamily="18" charset="0"/>
                <a:ea typeface="標楷體" pitchFamily="65" charset="-120"/>
                <a:cs typeface="Times New Roman" pitchFamily="18" charset="0"/>
              </a:rPr>
              <a:t>升壓去供應電源</a:t>
            </a:r>
            <a:r>
              <a:rPr lang="zh-TW" altLang="zh-TW" sz="2400" dirty="0" smtClean="0">
                <a:latin typeface="Times New Roman" pitchFamily="18" charset="0"/>
                <a:ea typeface="標楷體" pitchFamily="65" charset="-120"/>
                <a:cs typeface="Times New Roman" pitchFamily="18" charset="0"/>
              </a:rPr>
              <a:t>，</a:t>
            </a:r>
            <a:r>
              <a:rPr lang="zh-TW" altLang="zh-TW" sz="2400" dirty="0">
                <a:latin typeface="Times New Roman" pitchFamily="18" charset="0"/>
                <a:ea typeface="標楷體" pitchFamily="65" charset="-120"/>
                <a:cs typeface="Times New Roman" pitchFamily="18" charset="0"/>
              </a:rPr>
              <a:t>軟體</a:t>
            </a:r>
            <a:r>
              <a:rPr lang="zh-TW" altLang="zh-TW" sz="2400" dirty="0" smtClean="0">
                <a:latin typeface="Times New Roman" pitchFamily="18" charset="0"/>
                <a:ea typeface="標楷體" pitchFamily="65" charset="-120"/>
                <a:cs typeface="Times New Roman" pitchFamily="18" charset="0"/>
              </a:rPr>
              <a:t>方面是</a:t>
            </a:r>
            <a:r>
              <a:rPr lang="zh-TW" altLang="zh-TW" sz="2400" dirty="0">
                <a:latin typeface="Times New Roman" pitchFamily="18" charset="0"/>
                <a:ea typeface="標楷體" pitchFamily="65" charset="-120"/>
                <a:cs typeface="Times New Roman" pitchFamily="18" charset="0"/>
              </a:rPr>
              <a:t>在</a:t>
            </a:r>
            <a:r>
              <a:rPr lang="en-US" altLang="zh-TW" sz="2400" dirty="0">
                <a:latin typeface="Times New Roman" pitchFamily="18" charset="0"/>
                <a:ea typeface="標楷體" pitchFamily="65" charset="-120"/>
                <a:cs typeface="Times New Roman" pitchFamily="18" charset="0"/>
              </a:rPr>
              <a:t>Arduino</a:t>
            </a:r>
            <a:r>
              <a:rPr lang="zh-TW" altLang="zh-TW" sz="2400" dirty="0">
                <a:latin typeface="Times New Roman" pitchFamily="18" charset="0"/>
                <a:ea typeface="標楷體" pitchFamily="65" charset="-120"/>
                <a:cs typeface="Times New Roman" pitchFamily="18" charset="0"/>
              </a:rPr>
              <a:t>平台撰寫程式</a:t>
            </a:r>
            <a:r>
              <a:rPr lang="en-US" altLang="zh-TW" sz="2400" dirty="0">
                <a:latin typeface="Times New Roman" pitchFamily="18" charset="0"/>
                <a:ea typeface="標楷體" pitchFamily="65" charset="-120"/>
                <a:cs typeface="Times New Roman" pitchFamily="18" charset="0"/>
              </a:rPr>
              <a:t>(</a:t>
            </a:r>
            <a:r>
              <a:rPr lang="zh-TW" altLang="zh-TW" sz="2400" dirty="0">
                <a:latin typeface="Times New Roman" pitchFamily="18" charset="0"/>
                <a:ea typeface="標楷體" pitchFamily="65" charset="-120"/>
                <a:cs typeface="Times New Roman" pitchFamily="18" charset="0"/>
              </a:rPr>
              <a:t>包括如何搜尋</a:t>
            </a:r>
            <a:r>
              <a:rPr lang="en-US" altLang="zh-TW" sz="2400" dirty="0">
                <a:latin typeface="Times New Roman" pitchFamily="18" charset="0"/>
                <a:ea typeface="標楷體" pitchFamily="65" charset="-120"/>
                <a:cs typeface="Times New Roman" pitchFamily="18" charset="0"/>
              </a:rPr>
              <a:t>GPS</a:t>
            </a:r>
            <a:r>
              <a:rPr lang="zh-TW" altLang="zh-TW" sz="2400" dirty="0">
                <a:latin typeface="Times New Roman" pitchFamily="18" charset="0"/>
                <a:ea typeface="標楷體" pitchFamily="65" charset="-120"/>
                <a:cs typeface="Times New Roman" pitchFamily="18" charset="0"/>
              </a:rPr>
              <a:t>，模式設定與簡訊傳送時機</a:t>
            </a:r>
            <a:r>
              <a:rPr lang="en-US" altLang="zh-TW" sz="2400" dirty="0">
                <a:latin typeface="Times New Roman" pitchFamily="18" charset="0"/>
                <a:ea typeface="標楷體" pitchFamily="65" charset="-120"/>
                <a:cs typeface="Times New Roman" pitchFamily="18" charset="0"/>
              </a:rPr>
              <a:t>…</a:t>
            </a:r>
            <a:r>
              <a:rPr lang="zh-TW" altLang="zh-TW" sz="2400" dirty="0">
                <a:latin typeface="Times New Roman" pitchFamily="18" charset="0"/>
                <a:ea typeface="標楷體" pitchFamily="65" charset="-120"/>
                <a:cs typeface="Times New Roman" pitchFamily="18" charset="0"/>
              </a:rPr>
              <a:t>等參數</a:t>
            </a:r>
            <a:r>
              <a:rPr lang="en-US" altLang="zh-TW" sz="2400" dirty="0">
                <a:latin typeface="Times New Roman" pitchFamily="18" charset="0"/>
                <a:ea typeface="標楷體" pitchFamily="65" charset="-120"/>
                <a:cs typeface="Times New Roman" pitchFamily="18" charset="0"/>
              </a:rPr>
              <a:t>)</a:t>
            </a:r>
            <a:r>
              <a:rPr lang="zh-TW" altLang="zh-TW" sz="2400" dirty="0">
                <a:latin typeface="Times New Roman" pitchFamily="18" charset="0"/>
                <a:ea typeface="標楷體" pitchFamily="65" charset="-120"/>
                <a:cs typeface="Times New Roman" pitchFamily="18" charset="0"/>
              </a:rPr>
              <a:t>去控制硬體執行，而</a:t>
            </a:r>
            <a:r>
              <a:rPr lang="en-US" altLang="zh-TW" sz="2400" dirty="0">
                <a:latin typeface="Times New Roman" pitchFamily="18" charset="0"/>
                <a:ea typeface="標楷體" pitchFamily="65" charset="-120"/>
                <a:cs typeface="Times New Roman" pitchFamily="18" charset="0"/>
              </a:rPr>
              <a:t>GPS</a:t>
            </a:r>
            <a:r>
              <a:rPr lang="zh-TW" altLang="zh-TW" sz="2400" dirty="0">
                <a:latin typeface="Times New Roman" pitchFamily="18" charset="0"/>
                <a:ea typeface="標楷體" pitchFamily="65" charset="-120"/>
                <a:cs typeface="Times New Roman" pitchFamily="18" charset="0"/>
              </a:rPr>
              <a:t>所</a:t>
            </a:r>
            <a:r>
              <a:rPr lang="zh-TW" altLang="zh-TW" sz="2400" dirty="0" smtClean="0">
                <a:latin typeface="Times New Roman" pitchFamily="18" charset="0"/>
                <a:ea typeface="標楷體" pitchFamily="65" charset="-120"/>
                <a:cs typeface="Times New Roman" pitchFamily="18" charset="0"/>
              </a:rPr>
              <a:t>搜尋</a:t>
            </a:r>
            <a:r>
              <a:rPr lang="zh-TW" altLang="zh-TW" sz="2400" dirty="0">
                <a:latin typeface="Times New Roman" pitchFamily="18" charset="0"/>
                <a:ea typeface="標楷體" pitchFamily="65" charset="-120"/>
                <a:cs typeface="Times New Roman" pitchFamily="18" charset="0"/>
              </a:rPr>
              <a:t>到經緯度參數則透過</a:t>
            </a:r>
            <a:r>
              <a:rPr lang="zh-TW" altLang="zh-TW" sz="2400" dirty="0" smtClean="0">
                <a:latin typeface="Times New Roman" pitchFamily="18" charset="0"/>
                <a:ea typeface="標楷體" pitchFamily="65" charset="-120"/>
                <a:cs typeface="Times New Roman" pitchFamily="18" charset="0"/>
              </a:rPr>
              <a:t>簡訊</a:t>
            </a:r>
            <a:r>
              <a:rPr lang="zh-TW" altLang="en-US" sz="2400" dirty="0" smtClean="0">
                <a:latin typeface="Times New Roman" pitchFamily="18" charset="0"/>
                <a:ea typeface="標楷體" pitchFamily="65" charset="-120"/>
                <a:cs typeface="Times New Roman" pitchFamily="18" charset="0"/>
              </a:rPr>
              <a:t>的</a:t>
            </a:r>
            <a:r>
              <a:rPr lang="en-US" altLang="zh-TW" sz="2400" dirty="0" smtClean="0">
                <a:latin typeface="Times New Roman" pitchFamily="18" charset="0"/>
                <a:ea typeface="標楷體" pitchFamily="65" charset="-120"/>
                <a:cs typeface="Times New Roman" pitchFamily="18" charset="0"/>
              </a:rPr>
              <a:t>Internet Site</a:t>
            </a:r>
            <a:r>
              <a:rPr lang="zh-TW" altLang="en-US" sz="2400" dirty="0" smtClean="0">
                <a:latin typeface="Times New Roman" pitchFamily="18" charset="0"/>
                <a:ea typeface="標楷體" pitchFamily="65" charset="-120"/>
                <a:cs typeface="Times New Roman" pitchFamily="18" charset="0"/>
              </a:rPr>
              <a:t>鏈結</a:t>
            </a:r>
            <a:r>
              <a:rPr lang="zh-TW" altLang="zh-TW" sz="2400" dirty="0" smtClean="0">
                <a:latin typeface="Times New Roman" pitchFamily="18" charset="0"/>
                <a:ea typeface="標楷體" pitchFamily="65" charset="-120"/>
                <a:cs typeface="Times New Roman" pitchFamily="18" charset="0"/>
              </a:rPr>
              <a:t>，</a:t>
            </a:r>
            <a:r>
              <a:rPr lang="zh-TW" altLang="en-US" sz="2400" dirty="0" smtClean="0">
                <a:latin typeface="Times New Roman" pitchFamily="18" charset="0"/>
                <a:ea typeface="標楷體" pitchFamily="65" charset="-120"/>
                <a:cs typeface="Times New Roman" pitchFamily="18" charset="0"/>
              </a:rPr>
              <a:t>傳送</a:t>
            </a:r>
            <a:r>
              <a:rPr lang="en-US" altLang="zh-TW" sz="2400" dirty="0" smtClean="0">
                <a:latin typeface="Times New Roman" pitchFamily="18" charset="0"/>
                <a:ea typeface="標楷體" pitchFamily="65" charset="-120"/>
                <a:cs typeface="Times New Roman" pitchFamily="18" charset="0"/>
              </a:rPr>
              <a:t>Database</a:t>
            </a:r>
            <a:r>
              <a:rPr lang="zh-TW" altLang="zh-TW" sz="2400" dirty="0" smtClean="0">
                <a:latin typeface="Times New Roman" pitchFamily="18" charset="0"/>
                <a:ea typeface="標楷體" pitchFamily="65" charset="-120"/>
                <a:cs typeface="Times New Roman" pitchFamily="18" charset="0"/>
              </a:rPr>
              <a:t>，</a:t>
            </a:r>
            <a:r>
              <a:rPr lang="zh-TW" altLang="en-US" sz="2400" dirty="0" smtClean="0">
                <a:latin typeface="Times New Roman" pitchFamily="18" charset="0"/>
                <a:ea typeface="標楷體" pitchFamily="65" charset="-120"/>
                <a:cs typeface="Times New Roman" pitchFamily="18" charset="0"/>
              </a:rPr>
              <a:t>最後在</a:t>
            </a:r>
            <a:r>
              <a:rPr lang="en-US" altLang="zh-TW" sz="2400" dirty="0" smtClean="0">
                <a:latin typeface="Times New Roman" pitchFamily="18" charset="0"/>
                <a:ea typeface="標楷體" pitchFamily="65" charset="-120"/>
                <a:cs typeface="Times New Roman" pitchFamily="18" charset="0"/>
              </a:rPr>
              <a:t>Combine Website</a:t>
            </a:r>
            <a:r>
              <a:rPr lang="zh-TW" altLang="en-US" sz="2400" dirty="0" smtClean="0">
                <a:latin typeface="Times New Roman" pitchFamily="18" charset="0"/>
                <a:ea typeface="標楷體" pitchFamily="65" charset="-120"/>
                <a:cs typeface="Times New Roman" pitchFamily="18" charset="0"/>
              </a:rPr>
              <a:t>顯示出</a:t>
            </a:r>
            <a:r>
              <a:rPr lang="en-US" altLang="zh-TW" sz="2400" dirty="0" smtClean="0">
                <a:latin typeface="Times New Roman" pitchFamily="18" charset="0"/>
                <a:ea typeface="標楷體" pitchFamily="65" charset="-120"/>
                <a:cs typeface="Times New Roman" pitchFamily="18" charset="0"/>
              </a:rPr>
              <a:t>Map</a:t>
            </a:r>
            <a:r>
              <a:rPr lang="zh-TW" altLang="en-US" sz="2400" dirty="0" smtClean="0">
                <a:latin typeface="Times New Roman" pitchFamily="18" charset="0"/>
                <a:ea typeface="標楷體" pitchFamily="65" charset="-120"/>
                <a:cs typeface="Times New Roman" pitchFamily="18" charset="0"/>
              </a:rPr>
              <a:t>和</a:t>
            </a:r>
            <a:r>
              <a:rPr lang="en-US" altLang="zh-TW" sz="2400" dirty="0" smtClean="0">
                <a:latin typeface="Times New Roman" pitchFamily="18" charset="0"/>
                <a:ea typeface="標楷體" pitchFamily="65" charset="-120"/>
                <a:cs typeface="Times New Roman" pitchFamily="18" charset="0"/>
              </a:rPr>
              <a:t>Data</a:t>
            </a:r>
            <a:r>
              <a:rPr lang="zh-TW" altLang="en-US" sz="2400" dirty="0" smtClean="0">
                <a:latin typeface="Times New Roman" pitchFamily="18" charset="0"/>
                <a:ea typeface="標楷體" pitchFamily="65" charset="-120"/>
                <a:cs typeface="Times New Roman" pitchFamily="18" charset="0"/>
              </a:rPr>
              <a:t>等資訊</a:t>
            </a:r>
            <a:r>
              <a:rPr lang="zh-TW" altLang="zh-TW" sz="2400" dirty="0" smtClean="0">
                <a:latin typeface="Times New Roman" pitchFamily="18" charset="0"/>
                <a:ea typeface="標楷體" pitchFamily="65" charset="-120"/>
                <a:cs typeface="Times New Roman" pitchFamily="18" charset="0"/>
              </a:rPr>
              <a:t>，</a:t>
            </a:r>
            <a:r>
              <a:rPr lang="zh-TW" altLang="zh-TW" sz="2400" dirty="0">
                <a:latin typeface="Times New Roman" pitchFamily="18" charset="0"/>
                <a:ea typeface="標楷體" pitchFamily="65" charset="-120"/>
                <a:cs typeface="Times New Roman" pitchFamily="18" charset="0"/>
              </a:rPr>
              <a:t>其創新性為，軟硬體結合與雲端資料庫去瀏覽預設的網頁，並且以簡訊的方式通知，讓失智者所攜帶裝置不需要網路，即可使用，加上音樂撥放功能來增加尋找</a:t>
            </a:r>
            <a:r>
              <a:rPr lang="zh-TW" altLang="zh-TW" sz="2400" dirty="0" smtClean="0">
                <a:latin typeface="Times New Roman" pitchFamily="18" charset="0"/>
                <a:ea typeface="標楷體" pitchFamily="65" charset="-120"/>
                <a:cs typeface="Times New Roman" pitchFamily="18" charset="0"/>
              </a:rPr>
              <a:t>機率</a:t>
            </a:r>
            <a:endParaRPr lang="en-US" altLang="zh-TW" sz="2400" dirty="0" smtClean="0">
              <a:latin typeface="Times New Roman" pitchFamily="18" charset="0"/>
              <a:ea typeface="標楷體" pitchFamily="65" charset="-120"/>
              <a:cs typeface="Times New Roman" pitchFamily="18" charset="0"/>
            </a:endParaRPr>
          </a:p>
          <a:p>
            <a:pPr algn="just" fontAlgn="b"/>
            <a:r>
              <a:rPr lang="zh-TW" altLang="zh-TW" sz="2400" dirty="0" smtClean="0">
                <a:latin typeface="Times New Roman" pitchFamily="18" charset="0"/>
                <a:ea typeface="標楷體" pitchFamily="65" charset="-120"/>
                <a:cs typeface="Times New Roman" pitchFamily="18" charset="0"/>
              </a:rPr>
              <a:t>，</a:t>
            </a:r>
            <a:r>
              <a:rPr lang="zh-TW" altLang="zh-TW" sz="2400" dirty="0">
                <a:latin typeface="Times New Roman" pitchFamily="18" charset="0"/>
                <a:ea typeface="標楷體" pitchFamily="65" charset="-120"/>
                <a:cs typeface="Times New Roman" pitchFamily="18" charset="0"/>
              </a:rPr>
              <a:t>其</a:t>
            </a:r>
            <a:r>
              <a:rPr lang="zh-TW" altLang="zh-TW" sz="2400" dirty="0" smtClean="0">
                <a:latin typeface="Times New Roman" pitchFamily="18" charset="0"/>
                <a:ea typeface="標楷體" pitchFamily="65" charset="-120"/>
                <a:cs typeface="Times New Roman" pitchFamily="18" charset="0"/>
              </a:rPr>
              <a:t>前瞻性為與市面上</a:t>
            </a:r>
            <a:r>
              <a:rPr lang="en-US" altLang="zh-TW" sz="2400" dirty="0" smtClean="0">
                <a:latin typeface="Times New Roman" pitchFamily="18" charset="0"/>
                <a:ea typeface="標楷體" pitchFamily="65" charset="-120"/>
                <a:cs typeface="Times New Roman" pitchFamily="18" charset="0"/>
              </a:rPr>
              <a:t>GPS</a:t>
            </a:r>
            <a:r>
              <a:rPr lang="zh-TW" altLang="zh-TW" sz="2400" dirty="0" smtClean="0">
                <a:latin typeface="Times New Roman" pitchFamily="18" charset="0"/>
                <a:ea typeface="標楷體" pitchFamily="65" charset="-120"/>
                <a:cs typeface="Times New Roman" pitchFamily="18" charset="0"/>
              </a:rPr>
              <a:t>裝置相比，更人性化，方便與簡單，加上未來的失智人口驟增，提高省電的智慧型穿戴式產品的市場需求性。</a:t>
            </a:r>
          </a:p>
          <a:p>
            <a:pPr algn="just"/>
            <a:endParaRPr lang="zh-TW" altLang="en-US" sz="2000" dirty="0">
              <a:latin typeface="Times New Roman" pitchFamily="18" charset="0"/>
              <a:ea typeface="標楷體" pitchFamily="65" charset="-120"/>
              <a:cs typeface="Times New Roman" pitchFamily="18" charset="0"/>
            </a:endParaRPr>
          </a:p>
        </p:txBody>
      </p:sp>
      <p:sp>
        <p:nvSpPr>
          <p:cNvPr id="20" name="文字方塊 19"/>
          <p:cNvSpPr txBox="1"/>
          <p:nvPr/>
        </p:nvSpPr>
        <p:spPr>
          <a:xfrm rot="10800000" flipV="1">
            <a:off x="11089382" y="5406984"/>
            <a:ext cx="10009112" cy="4524315"/>
          </a:xfrm>
          <a:prstGeom prst="rect">
            <a:avLst/>
          </a:prstGeom>
          <a:noFill/>
        </p:spPr>
        <p:txBody>
          <a:bodyPr wrap="square" rtlCol="0">
            <a:spAutoFit/>
          </a:bodyPr>
          <a:lstStyle/>
          <a:p>
            <a:pPr algn="just" fontAlgn="b"/>
            <a:r>
              <a:rPr lang="zh-TW" altLang="en-US" sz="2400" dirty="0" smtClean="0">
                <a:latin typeface="Times New Roman" pitchFamily="18" charset="0"/>
                <a:ea typeface="標楷體" pitchFamily="65" charset="-120"/>
                <a:cs typeface="Times New Roman" pitchFamily="18" charset="0"/>
              </a:rPr>
              <a:t>所開發的</a:t>
            </a:r>
            <a:r>
              <a:rPr lang="zh-TW" altLang="en-US" sz="2400" dirty="0">
                <a:latin typeface="Times New Roman" pitchFamily="18" charset="0"/>
                <a:ea typeface="標楷體" pitchFamily="65" charset="-120"/>
                <a:cs typeface="Times New Roman" pitchFamily="18" charset="0"/>
              </a:rPr>
              <a:t>主動協尋的智慧型音樂穿戴定位</a:t>
            </a:r>
            <a:r>
              <a:rPr lang="zh-TW" altLang="en-US" sz="2400" dirty="0" smtClean="0">
                <a:latin typeface="Times New Roman" pitchFamily="18" charset="0"/>
                <a:ea typeface="標楷體" pitchFamily="65" charset="-120"/>
                <a:cs typeface="Times New Roman" pitchFamily="18" charset="0"/>
              </a:rPr>
              <a:t>器的特色如下：</a:t>
            </a:r>
            <a:endParaRPr lang="en-US" altLang="zh-TW" sz="2400" dirty="0" smtClean="0">
              <a:latin typeface="Times New Roman" pitchFamily="18" charset="0"/>
              <a:ea typeface="標楷體" pitchFamily="65" charset="-120"/>
              <a:cs typeface="Times New Roman" pitchFamily="18" charset="0"/>
            </a:endParaRPr>
          </a:p>
          <a:p>
            <a:pPr algn="just" fontAlgn="b"/>
            <a:r>
              <a:rPr lang="en-US" altLang="zh-TW" sz="2400" dirty="0">
                <a:latin typeface="Times New Roman" pitchFamily="18" charset="0"/>
                <a:ea typeface="標楷體" pitchFamily="65" charset="-120"/>
                <a:cs typeface="Times New Roman" pitchFamily="18" charset="0"/>
              </a:rPr>
              <a:t>(1)</a:t>
            </a:r>
            <a:r>
              <a:rPr lang="zh-TW" altLang="zh-TW" sz="2400" dirty="0">
                <a:latin typeface="Times New Roman" pitchFamily="18" charset="0"/>
                <a:ea typeface="標楷體" pitchFamily="65" charset="-120"/>
                <a:cs typeface="Times New Roman" pitchFamily="18" charset="0"/>
              </a:rPr>
              <a:t>讓家屬以簡訊主動即時發現失智者位置、軌跡與實際街景。</a:t>
            </a:r>
          </a:p>
          <a:p>
            <a:pPr algn="just" fontAlgn="b"/>
            <a:r>
              <a:rPr lang="en-US" altLang="zh-TW" sz="2400" dirty="0">
                <a:latin typeface="Times New Roman" pitchFamily="18" charset="0"/>
                <a:ea typeface="標楷體" pitchFamily="65" charset="-120"/>
                <a:cs typeface="Times New Roman" pitchFamily="18" charset="0"/>
              </a:rPr>
              <a:t>(2) </a:t>
            </a:r>
            <a:r>
              <a:rPr lang="zh-TW" altLang="zh-TW" sz="2400" dirty="0">
                <a:latin typeface="Times New Roman" pitchFamily="18" charset="0"/>
                <a:ea typeface="標楷體" pitchFamily="65" charset="-120"/>
                <a:cs typeface="Times New Roman" pitchFamily="18" charset="0"/>
              </a:rPr>
              <a:t>室內或其他因素而無</a:t>
            </a:r>
            <a:r>
              <a:rPr lang="en-US" altLang="zh-TW" sz="2400" dirty="0">
                <a:latin typeface="Times New Roman" pitchFamily="18" charset="0"/>
                <a:ea typeface="標楷體" pitchFamily="65" charset="-120"/>
                <a:cs typeface="Times New Roman" pitchFamily="18" charset="0"/>
              </a:rPr>
              <a:t>GPS</a:t>
            </a:r>
            <a:r>
              <a:rPr lang="zh-TW" altLang="zh-TW" sz="2400" dirty="0">
                <a:latin typeface="Times New Roman" pitchFamily="18" charset="0"/>
                <a:ea typeface="標楷體" pitchFamily="65" charset="-120"/>
                <a:cs typeface="Times New Roman" pitchFamily="18" charset="0"/>
              </a:rPr>
              <a:t>訊號時，啟動節能演算法，自動休眠，並將在</a:t>
            </a:r>
            <a:r>
              <a:rPr lang="en-US" altLang="zh-TW" sz="2400" dirty="0">
                <a:latin typeface="Times New Roman" pitchFamily="18" charset="0"/>
                <a:ea typeface="標楷體" pitchFamily="65" charset="-120"/>
                <a:cs typeface="Times New Roman" pitchFamily="18" charset="0"/>
              </a:rPr>
              <a:t>60</a:t>
            </a:r>
            <a:r>
              <a:rPr lang="zh-TW" altLang="zh-TW" sz="2400" dirty="0">
                <a:latin typeface="Times New Roman" pitchFamily="18" charset="0"/>
                <a:ea typeface="標楷體" pitchFamily="65" charset="-120"/>
                <a:cs typeface="Times New Roman" pitchFamily="18" charset="0"/>
              </a:rPr>
              <a:t>分鐘後重新啟動，以節省電力，最後寄送簡訊通報警察機關或家屬並提供最後位置等資訊。</a:t>
            </a:r>
          </a:p>
          <a:p>
            <a:pPr algn="just" fontAlgn="b"/>
            <a:r>
              <a:rPr lang="en-US" altLang="zh-TW" sz="2400" dirty="0">
                <a:latin typeface="Times New Roman" pitchFamily="18" charset="0"/>
                <a:ea typeface="標楷體" pitchFamily="65" charset="-120"/>
                <a:cs typeface="Times New Roman" pitchFamily="18" charset="0"/>
              </a:rPr>
              <a:t>(3)</a:t>
            </a:r>
            <a:r>
              <a:rPr lang="zh-TW" altLang="zh-TW" sz="2400" dirty="0">
                <a:latin typeface="Times New Roman" pitchFamily="18" charset="0"/>
                <a:ea typeface="標楷體" pitchFamily="65" charset="-120"/>
                <a:cs typeface="Times New Roman" pitchFamily="18" charset="0"/>
              </a:rPr>
              <a:t>當進入失智者鄰近區域時，裝置可以播放音樂來協助搜尋者快速識別</a:t>
            </a:r>
            <a:r>
              <a:rPr lang="zh-TW" altLang="zh-TW" sz="2400" dirty="0" smtClean="0">
                <a:latin typeface="Times New Roman" pitchFamily="18" charset="0"/>
                <a:ea typeface="標楷體" pitchFamily="65" charset="-120"/>
                <a:cs typeface="Times New Roman" pitchFamily="18" charset="0"/>
              </a:rPr>
              <a:t>。</a:t>
            </a:r>
            <a:endParaRPr lang="en-US" altLang="zh-TW" sz="2400" dirty="0" smtClean="0">
              <a:latin typeface="Times New Roman" pitchFamily="18" charset="0"/>
              <a:ea typeface="標楷體" pitchFamily="65" charset="-120"/>
              <a:cs typeface="Times New Roman" pitchFamily="18" charset="0"/>
            </a:endParaRPr>
          </a:p>
          <a:p>
            <a:pPr algn="just" fontAlgn="b"/>
            <a:r>
              <a:rPr lang="en-US" altLang="zh-TW" sz="2400" dirty="0" smtClean="0">
                <a:latin typeface="Times New Roman" pitchFamily="18" charset="0"/>
                <a:ea typeface="標楷體" pitchFamily="65" charset="-120"/>
                <a:cs typeface="Times New Roman" pitchFamily="18" charset="0"/>
              </a:rPr>
              <a:t>(4)</a:t>
            </a:r>
            <a:r>
              <a:rPr lang="zh-TW" altLang="zh-TW" sz="2400" dirty="0" smtClean="0">
                <a:latin typeface="Times New Roman" pitchFamily="18" charset="0"/>
                <a:ea typeface="標楷體" pitchFamily="65" charset="-120"/>
                <a:cs typeface="Times New Roman" pitchFamily="18" charset="0"/>
              </a:rPr>
              <a:t>人性化設計</a:t>
            </a:r>
            <a:r>
              <a:rPr lang="en-US" altLang="zh-TW" sz="2400" dirty="0" smtClean="0">
                <a:latin typeface="Times New Roman" pitchFamily="18" charset="0"/>
                <a:ea typeface="標楷體" pitchFamily="65" charset="-120"/>
                <a:cs typeface="Times New Roman" pitchFamily="18" charset="0"/>
              </a:rPr>
              <a:t>,</a:t>
            </a:r>
            <a:r>
              <a:rPr lang="zh-TW" altLang="zh-TW" sz="2400" dirty="0" smtClean="0">
                <a:latin typeface="Times New Roman" pitchFamily="18" charset="0"/>
                <a:ea typeface="標楷體" pitchFamily="65" charset="-120"/>
                <a:cs typeface="Times New Roman" pitchFamily="18" charset="0"/>
              </a:rPr>
              <a:t>可直接使用簡訊操作，對比其他的產品，例如</a:t>
            </a:r>
            <a:r>
              <a:rPr lang="en-US" altLang="zh-TW" sz="2400" dirty="0" smtClean="0">
                <a:latin typeface="Times New Roman" pitchFamily="18" charset="0"/>
                <a:ea typeface="標楷體" pitchFamily="65" charset="-120"/>
                <a:cs typeface="Times New Roman" pitchFamily="18" charset="0"/>
              </a:rPr>
              <a:t>NFC</a:t>
            </a:r>
            <a:r>
              <a:rPr lang="zh-TW" altLang="zh-TW" sz="2400" dirty="0" smtClean="0">
                <a:latin typeface="Times New Roman" pitchFamily="18" charset="0"/>
                <a:ea typeface="標楷體" pitchFamily="65" charset="-120"/>
                <a:cs typeface="Times New Roman" pitchFamily="18" charset="0"/>
              </a:rPr>
              <a:t>手環，</a:t>
            </a:r>
            <a:r>
              <a:rPr lang="en-US" altLang="zh-TW" sz="2400" dirty="0" smtClean="0">
                <a:latin typeface="Times New Roman" pitchFamily="18" charset="0"/>
                <a:ea typeface="標楷體" pitchFamily="65" charset="-120"/>
                <a:cs typeface="Times New Roman" pitchFamily="18" charset="0"/>
              </a:rPr>
              <a:t>(</a:t>
            </a:r>
            <a:r>
              <a:rPr lang="zh-TW" altLang="zh-TW" sz="2400" dirty="0" smtClean="0">
                <a:latin typeface="Times New Roman" pitchFamily="18" charset="0"/>
                <a:ea typeface="標楷體" pitchFamily="65" charset="-120"/>
                <a:cs typeface="Times New Roman" pitchFamily="18" charset="0"/>
              </a:rPr>
              <a:t>需手機貼近感應，定期更新資料，要靠人察覺失智者，且每年得付</a:t>
            </a:r>
            <a:r>
              <a:rPr lang="en-US" altLang="zh-TW" sz="2400" dirty="0" smtClean="0">
                <a:latin typeface="Times New Roman" pitchFamily="18" charset="0"/>
                <a:ea typeface="標楷體" pitchFamily="65" charset="-120"/>
                <a:cs typeface="Times New Roman" pitchFamily="18" charset="0"/>
              </a:rPr>
              <a:t>500</a:t>
            </a:r>
            <a:r>
              <a:rPr lang="zh-TW" altLang="zh-TW" sz="2400" dirty="0" smtClean="0">
                <a:latin typeface="Times New Roman" pitchFamily="18" charset="0"/>
                <a:ea typeface="標楷體" pitchFamily="65" charset="-120"/>
                <a:cs typeface="Times New Roman" pitchFamily="18" charset="0"/>
              </a:rPr>
              <a:t>元的服務費</a:t>
            </a:r>
            <a:r>
              <a:rPr lang="en-US" altLang="zh-TW" sz="2400" dirty="0" smtClean="0">
                <a:latin typeface="Times New Roman" pitchFamily="18" charset="0"/>
                <a:ea typeface="標楷體" pitchFamily="65" charset="-120"/>
                <a:cs typeface="Times New Roman" pitchFamily="18" charset="0"/>
              </a:rPr>
              <a:t>) </a:t>
            </a:r>
            <a:r>
              <a:rPr lang="zh-TW" altLang="zh-TW" sz="2400" dirty="0" smtClean="0">
                <a:latin typeface="Times New Roman" pitchFamily="18" charset="0"/>
                <a:ea typeface="標楷體" pitchFamily="65" charset="-120"/>
                <a:cs typeface="Times New Roman" pitchFamily="18" charset="0"/>
              </a:rPr>
              <a:t>，更</a:t>
            </a:r>
            <a:r>
              <a:rPr lang="zh-TW" altLang="zh-TW" sz="2400" dirty="0">
                <a:latin typeface="Times New Roman" pitchFamily="18" charset="0"/>
                <a:ea typeface="標楷體" pitchFamily="65" charset="-120"/>
                <a:cs typeface="Times New Roman" pitchFamily="18" charset="0"/>
              </a:rPr>
              <a:t>方便省事</a:t>
            </a:r>
            <a:r>
              <a:rPr lang="zh-TW" altLang="zh-TW" sz="2400" dirty="0" smtClean="0">
                <a:latin typeface="Times New Roman" pitchFamily="18" charset="0"/>
                <a:ea typeface="標楷體" pitchFamily="65" charset="-120"/>
                <a:cs typeface="Times New Roman" pitchFamily="18" charset="0"/>
              </a:rPr>
              <a:t>。</a:t>
            </a:r>
            <a:endParaRPr lang="en-US" altLang="zh-TW" sz="2400" dirty="0" smtClean="0">
              <a:latin typeface="Times New Roman" pitchFamily="18" charset="0"/>
              <a:ea typeface="標楷體" pitchFamily="65" charset="-120"/>
              <a:cs typeface="Times New Roman" pitchFamily="18" charset="0"/>
            </a:endParaRPr>
          </a:p>
          <a:p>
            <a:pPr algn="just" fontAlgn="b"/>
            <a:r>
              <a:rPr lang="en-US" altLang="zh-TW" sz="2400" dirty="0" smtClean="0">
                <a:latin typeface="Times New Roman" pitchFamily="18" charset="0"/>
                <a:ea typeface="標楷體" pitchFamily="65" charset="-120"/>
                <a:cs typeface="Times New Roman" pitchFamily="18" charset="0"/>
              </a:rPr>
              <a:t>(</a:t>
            </a:r>
            <a:r>
              <a:rPr lang="en-US" altLang="zh-TW" sz="2400" dirty="0">
                <a:latin typeface="Times New Roman" pitchFamily="18" charset="0"/>
                <a:ea typeface="標楷體" pitchFamily="65" charset="-120"/>
                <a:cs typeface="Times New Roman" pitchFamily="18" charset="0"/>
              </a:rPr>
              <a:t>5) </a:t>
            </a:r>
            <a:r>
              <a:rPr lang="zh-TW" altLang="en-US" sz="2400" dirty="0">
                <a:latin typeface="Times New Roman" pitchFamily="18" charset="0"/>
                <a:ea typeface="標楷體" pitchFamily="65" charset="-120"/>
                <a:cs typeface="Times New Roman" pitchFamily="18" charset="0"/>
              </a:rPr>
              <a:t>定位器的</a:t>
            </a:r>
            <a:r>
              <a:rPr lang="en-US" altLang="zh-TW" sz="2400" dirty="0">
                <a:latin typeface="Times New Roman" pitchFamily="18" charset="0"/>
                <a:ea typeface="標楷體" pitchFamily="65" charset="-120"/>
                <a:cs typeface="Times New Roman" pitchFamily="18" charset="0"/>
              </a:rPr>
              <a:t>GPS</a:t>
            </a:r>
            <a:r>
              <a:rPr lang="zh-TW" altLang="zh-TW" sz="2400" dirty="0">
                <a:latin typeface="Times New Roman" pitchFamily="18" charset="0"/>
                <a:ea typeface="標楷體" pitchFamily="65" charset="-120"/>
                <a:cs typeface="Times New Roman" pitchFamily="18" charset="0"/>
              </a:rPr>
              <a:t>誤差更僅小於</a:t>
            </a:r>
            <a:r>
              <a:rPr lang="en-US" altLang="zh-TW" sz="2400" dirty="0">
                <a:latin typeface="Times New Roman" pitchFamily="18" charset="0"/>
                <a:ea typeface="標楷體" pitchFamily="65" charset="-120"/>
                <a:cs typeface="Times New Roman" pitchFamily="18" charset="0"/>
              </a:rPr>
              <a:t>2.5M</a:t>
            </a:r>
            <a:r>
              <a:rPr lang="zh-TW" altLang="zh-TW" sz="2400" dirty="0">
                <a:latin typeface="Times New Roman" pitchFamily="18" charset="0"/>
                <a:ea typeface="標楷體" pitchFamily="65" charset="-120"/>
                <a:cs typeface="Times New Roman" pitchFamily="18" charset="0"/>
              </a:rPr>
              <a:t>，</a:t>
            </a:r>
            <a:r>
              <a:rPr lang="zh-TW" altLang="en-US" sz="2400" dirty="0">
                <a:latin typeface="Times New Roman" pitchFamily="18" charset="0"/>
                <a:ea typeface="標楷體" pitchFamily="65" charset="-120"/>
                <a:cs typeface="Times New Roman" pitchFamily="18" charset="0"/>
              </a:rPr>
              <a:t>並可在</a:t>
            </a:r>
            <a:r>
              <a:rPr lang="zh-TW" altLang="zh-TW" sz="2400" dirty="0">
                <a:latin typeface="Times New Roman" pitchFamily="18" charset="0"/>
                <a:ea typeface="標楷體" pitchFamily="65" charset="-120"/>
                <a:cs typeface="Times New Roman" pitchFamily="18" charset="0"/>
              </a:rPr>
              <a:t>一分鐘內，回傳簡訊，來減少協尋時間</a:t>
            </a:r>
            <a:r>
              <a:rPr lang="zh-TW" altLang="zh-TW" sz="2400" dirty="0" smtClean="0">
                <a:latin typeface="Times New Roman" pitchFamily="18" charset="0"/>
                <a:ea typeface="標楷體" pitchFamily="65" charset="-120"/>
                <a:cs typeface="Times New Roman" pitchFamily="18" charset="0"/>
              </a:rPr>
              <a:t>。</a:t>
            </a:r>
            <a:endParaRPr lang="zh-TW" altLang="zh-TW" sz="2400" dirty="0">
              <a:latin typeface="Times New Roman" pitchFamily="18" charset="0"/>
              <a:ea typeface="標楷體" pitchFamily="65" charset="-120"/>
              <a:cs typeface="Times New Roman" pitchFamily="18" charset="0"/>
            </a:endParaRPr>
          </a:p>
          <a:p>
            <a:pPr algn="just"/>
            <a:endParaRPr lang="en-US" altLang="zh-TW" sz="2400" dirty="0" smtClean="0">
              <a:latin typeface="Times New Roman" pitchFamily="18" charset="0"/>
              <a:ea typeface="標楷體" pitchFamily="65" charset="-120"/>
              <a:cs typeface="Times New Roman" pitchFamily="18" charset="0"/>
            </a:endParaRPr>
          </a:p>
        </p:txBody>
      </p:sp>
      <p:sp>
        <p:nvSpPr>
          <p:cNvPr id="28" name="文字方塊 27"/>
          <p:cNvSpPr txBox="1"/>
          <p:nvPr/>
        </p:nvSpPr>
        <p:spPr>
          <a:xfrm>
            <a:off x="5338623" y="4388151"/>
            <a:ext cx="11501518" cy="769441"/>
          </a:xfrm>
          <a:prstGeom prst="rect">
            <a:avLst/>
          </a:prstGeom>
          <a:noFill/>
        </p:spPr>
        <p:txBody>
          <a:bodyPr wrap="square" rtlCol="0">
            <a:spAutoFit/>
          </a:bodyPr>
          <a:lstStyle/>
          <a:p>
            <a:pPr algn="ctr"/>
            <a:r>
              <a:rPr lang="zh-TW" altLang="en-US" sz="4400" b="1" i="1" dirty="0" smtClean="0">
                <a:latin typeface="Times New Roman" pitchFamily="18" charset="0"/>
                <a:ea typeface="標楷體" pitchFamily="65" charset="-120"/>
                <a:cs typeface="Times New Roman" pitchFamily="18" charset="0"/>
              </a:rPr>
              <a:t>報名組別：</a:t>
            </a:r>
            <a:r>
              <a:rPr lang="zh-TW" altLang="en-US" sz="4400" b="1" i="1" dirty="0" smtClean="0">
                <a:latin typeface="Times New Roman" pitchFamily="18" charset="0"/>
                <a:ea typeface="標楷體" pitchFamily="65" charset="-120"/>
                <a:cs typeface="Times New Roman" pitchFamily="18" charset="0"/>
              </a:rPr>
              <a:t>綜合</a:t>
            </a:r>
            <a:r>
              <a:rPr lang="zh-TW" altLang="en-US" sz="4400" b="1" i="1" dirty="0" smtClean="0">
                <a:latin typeface="Times New Roman" pitchFamily="18" charset="0"/>
                <a:ea typeface="標楷體" pitchFamily="65" charset="-120"/>
                <a:cs typeface="Times New Roman" pitchFamily="18" charset="0"/>
              </a:rPr>
              <a:t>組</a:t>
            </a:r>
            <a:endParaRPr lang="en-US" altLang="zh-TW" sz="4400" b="1" i="1" dirty="0" smtClean="0">
              <a:latin typeface="Times New Roman" pitchFamily="18" charset="0"/>
              <a:ea typeface="標楷體" pitchFamily="65" charset="-120"/>
              <a:cs typeface="Times New Roman" pitchFamily="18" charset="0"/>
            </a:endParaRPr>
          </a:p>
        </p:txBody>
      </p:sp>
      <p:sp>
        <p:nvSpPr>
          <p:cNvPr id="3" name="文字方塊 2"/>
          <p:cNvSpPr txBox="1"/>
          <p:nvPr/>
        </p:nvSpPr>
        <p:spPr>
          <a:xfrm>
            <a:off x="4326614" y="20488447"/>
            <a:ext cx="2370280" cy="461665"/>
          </a:xfrm>
          <a:prstGeom prst="rect">
            <a:avLst/>
          </a:prstGeom>
          <a:noFill/>
        </p:spPr>
        <p:txBody>
          <a:bodyPr wrap="square" rtlCol="0">
            <a:spAutoFit/>
          </a:bodyPr>
          <a:lstStyle/>
          <a:p>
            <a:r>
              <a:rPr lang="zh-TW" altLang="en-US" sz="2400" dirty="0" smtClean="0">
                <a:latin typeface="標楷體" pitchFamily="65" charset="-120"/>
                <a:ea typeface="標楷體" pitchFamily="65" charset="-120"/>
              </a:rPr>
              <a:t>圖</a:t>
            </a:r>
            <a:r>
              <a:rPr lang="en-US" altLang="zh-TW" sz="2400" dirty="0" smtClean="0">
                <a:latin typeface="標楷體" pitchFamily="65" charset="-120"/>
                <a:ea typeface="標楷體" pitchFamily="65" charset="-120"/>
              </a:rPr>
              <a:t>1  </a:t>
            </a:r>
            <a:r>
              <a:rPr lang="zh-TW" altLang="zh-TW" sz="2400" dirty="0" smtClean="0">
                <a:latin typeface="標楷體" pitchFamily="65" charset="-120"/>
                <a:ea typeface="標楷體" pitchFamily="65" charset="-120"/>
              </a:rPr>
              <a:t>系統</a:t>
            </a:r>
            <a:r>
              <a:rPr lang="zh-TW" altLang="zh-TW" sz="2400" dirty="0">
                <a:latin typeface="標楷體" pitchFamily="65" charset="-120"/>
                <a:ea typeface="標楷體" pitchFamily="65" charset="-120"/>
              </a:rPr>
              <a:t>架構</a:t>
            </a:r>
            <a:endParaRPr lang="zh-TW" altLang="en-US" sz="2400" dirty="0">
              <a:latin typeface="標楷體" pitchFamily="65" charset="-120"/>
              <a:ea typeface="標楷體" pitchFamily="65" charset="-120"/>
            </a:endParaRPr>
          </a:p>
        </p:txBody>
      </p:sp>
      <p:sp>
        <p:nvSpPr>
          <p:cNvPr id="8" name="Rectangle 4"/>
          <p:cNvSpPr>
            <a:spLocks noChangeArrowheads="1"/>
          </p:cNvSpPr>
          <p:nvPr/>
        </p:nvSpPr>
        <p:spPr bwMode="auto">
          <a:xfrm>
            <a:off x="0" y="0"/>
            <a:ext cx="216027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sp>
        <p:nvSpPr>
          <p:cNvPr id="24" name="文字方塊 23"/>
          <p:cNvSpPr txBox="1"/>
          <p:nvPr/>
        </p:nvSpPr>
        <p:spPr>
          <a:xfrm rot="10800000" flipV="1">
            <a:off x="11089382" y="9436878"/>
            <a:ext cx="10107349" cy="2677656"/>
          </a:xfrm>
          <a:prstGeom prst="rect">
            <a:avLst/>
          </a:prstGeom>
          <a:noFill/>
        </p:spPr>
        <p:txBody>
          <a:bodyPr wrap="square" rtlCol="0">
            <a:spAutoFit/>
          </a:bodyPr>
          <a:lstStyle/>
          <a:p>
            <a:pPr algn="just"/>
            <a:r>
              <a:rPr lang="zh-TW" altLang="zh-TW" sz="4000" b="1" dirty="0">
                <a:solidFill>
                  <a:srgbClr val="FF0000"/>
                </a:solidFill>
                <a:latin typeface="Times New Roman" pitchFamily="18" charset="0"/>
                <a:ea typeface="標楷體" pitchFamily="65" charset="-120"/>
                <a:cs typeface="Times New Roman" pitchFamily="18" charset="0"/>
              </a:rPr>
              <a:t>表</a:t>
            </a:r>
            <a:r>
              <a:rPr lang="en-US" altLang="zh-TW" sz="4000" b="1" dirty="0">
                <a:solidFill>
                  <a:srgbClr val="FF0000"/>
                </a:solidFill>
                <a:latin typeface="Times New Roman" pitchFamily="18" charset="0"/>
                <a:ea typeface="標楷體" pitchFamily="65" charset="-120"/>
                <a:cs typeface="Times New Roman" pitchFamily="18" charset="0"/>
              </a:rPr>
              <a:t>1:NFC</a:t>
            </a:r>
            <a:r>
              <a:rPr lang="zh-TW" altLang="zh-TW" sz="4000" b="1" dirty="0">
                <a:solidFill>
                  <a:srgbClr val="FF0000"/>
                </a:solidFill>
                <a:latin typeface="Times New Roman" pitchFamily="18" charset="0"/>
                <a:ea typeface="標楷體" pitchFamily="65" charset="-120"/>
                <a:cs typeface="Times New Roman" pitchFamily="18" charset="0"/>
              </a:rPr>
              <a:t>手環</a:t>
            </a:r>
            <a:r>
              <a:rPr lang="en-US" altLang="zh-TW" sz="4000" b="1" dirty="0">
                <a:solidFill>
                  <a:srgbClr val="FF0000"/>
                </a:solidFill>
                <a:latin typeface="Times New Roman" pitchFamily="18" charset="0"/>
                <a:ea typeface="標楷體" pitchFamily="65" charset="-120"/>
                <a:cs typeface="Times New Roman" pitchFamily="18" charset="0"/>
              </a:rPr>
              <a:t>&amp;</a:t>
            </a:r>
            <a:r>
              <a:rPr lang="zh-TW" altLang="zh-TW" sz="4000" b="1" dirty="0">
                <a:solidFill>
                  <a:srgbClr val="FF0000"/>
                </a:solidFill>
                <a:latin typeface="Times New Roman" pitchFamily="18" charset="0"/>
                <a:ea typeface="標楷體" pitchFamily="65" charset="-120"/>
                <a:cs typeface="Times New Roman" pitchFamily="18" charset="0"/>
              </a:rPr>
              <a:t>手機等</a:t>
            </a:r>
            <a:r>
              <a:rPr lang="en-US" altLang="zh-TW" sz="4000" b="1" dirty="0">
                <a:solidFill>
                  <a:srgbClr val="FF0000"/>
                </a:solidFill>
                <a:latin typeface="Times New Roman" pitchFamily="18" charset="0"/>
                <a:ea typeface="標楷體" pitchFamily="65" charset="-120"/>
                <a:cs typeface="Times New Roman" pitchFamily="18" charset="0"/>
              </a:rPr>
              <a:t>GPS</a:t>
            </a:r>
            <a:r>
              <a:rPr lang="zh-TW" altLang="zh-TW" sz="4000" b="1" dirty="0">
                <a:solidFill>
                  <a:srgbClr val="FF0000"/>
                </a:solidFill>
                <a:latin typeface="Times New Roman" pitchFamily="18" charset="0"/>
                <a:ea typeface="標楷體" pitchFamily="65" charset="-120"/>
                <a:cs typeface="Times New Roman" pitchFamily="18" charset="0"/>
              </a:rPr>
              <a:t>設備</a:t>
            </a:r>
            <a:r>
              <a:rPr lang="en-US" altLang="zh-TW" sz="4000" b="1" dirty="0">
                <a:solidFill>
                  <a:srgbClr val="FF0000"/>
                </a:solidFill>
                <a:latin typeface="Times New Roman" pitchFamily="18" charset="0"/>
                <a:ea typeface="標楷體" pitchFamily="65" charset="-120"/>
                <a:cs typeface="Times New Roman" pitchFamily="18" charset="0"/>
              </a:rPr>
              <a:t>&amp;</a:t>
            </a:r>
            <a:r>
              <a:rPr lang="zh-TW" altLang="zh-TW" sz="4000" b="1" dirty="0" smtClean="0">
                <a:solidFill>
                  <a:srgbClr val="FF0000"/>
                </a:solidFill>
                <a:latin typeface="Times New Roman" pitchFamily="18" charset="0"/>
                <a:ea typeface="標楷體" pitchFamily="65" charset="-120"/>
                <a:cs typeface="Times New Roman" pitchFamily="18" charset="0"/>
              </a:rPr>
              <a:t>智慧型穿戴式產品比較</a:t>
            </a:r>
            <a:endParaRPr lang="en-US" altLang="zh-TW" sz="4000" b="1" dirty="0" smtClean="0">
              <a:solidFill>
                <a:srgbClr val="FF0000"/>
              </a:solidFill>
              <a:latin typeface="Times New Roman" pitchFamily="18" charset="0"/>
              <a:ea typeface="標楷體" pitchFamily="65" charset="-120"/>
              <a:cs typeface="Times New Roman" pitchFamily="18" charset="0"/>
            </a:endParaRPr>
          </a:p>
          <a:p>
            <a:pPr algn="just"/>
            <a:endParaRPr lang="en-US" altLang="zh-TW" sz="4000" dirty="0" smtClean="0">
              <a:latin typeface="Times New Roman" pitchFamily="18" charset="0"/>
              <a:ea typeface="標楷體" pitchFamily="65" charset="-120"/>
              <a:cs typeface="Times New Roman" pitchFamily="18" charset="0"/>
            </a:endParaRPr>
          </a:p>
          <a:p>
            <a:pPr algn="just"/>
            <a:endParaRPr lang="en-US" altLang="zh-TW" sz="2400" dirty="0" smtClean="0">
              <a:latin typeface="Times New Roman" pitchFamily="18" charset="0"/>
              <a:ea typeface="標楷體" pitchFamily="65" charset="-120"/>
              <a:cs typeface="Times New Roman" pitchFamily="18" charset="0"/>
            </a:endParaRPr>
          </a:p>
          <a:p>
            <a:pPr algn="just"/>
            <a:endParaRPr lang="en-US" altLang="zh-TW" sz="2400" dirty="0" smtClean="0">
              <a:latin typeface="Times New Roman" pitchFamily="18" charset="0"/>
              <a:ea typeface="標楷體" pitchFamily="65" charset="-120"/>
              <a:cs typeface="Times New Roman" pitchFamily="18" charset="0"/>
            </a:endParaRPr>
          </a:p>
        </p:txBody>
      </p:sp>
      <p:sp>
        <p:nvSpPr>
          <p:cNvPr id="35" name="文字方塊 34"/>
          <p:cNvSpPr txBox="1"/>
          <p:nvPr/>
        </p:nvSpPr>
        <p:spPr>
          <a:xfrm rot="10800000" flipV="1">
            <a:off x="820744" y="20920896"/>
            <a:ext cx="9603720" cy="4401205"/>
          </a:xfrm>
          <a:prstGeom prst="rect">
            <a:avLst/>
          </a:prstGeom>
          <a:noFill/>
        </p:spPr>
        <p:txBody>
          <a:bodyPr wrap="square" rtlCol="0">
            <a:spAutoFit/>
          </a:bodyPr>
          <a:lstStyle/>
          <a:p>
            <a:pPr algn="ctr"/>
            <a:r>
              <a:rPr lang="zh-TW" altLang="en-US" sz="4000" b="1" dirty="0" smtClean="0">
                <a:solidFill>
                  <a:srgbClr val="FF0000"/>
                </a:solidFill>
                <a:latin typeface="Times New Roman" pitchFamily="18" charset="0"/>
                <a:ea typeface="標楷體" pitchFamily="65" charset="-120"/>
                <a:cs typeface="Times New Roman" pitchFamily="18" charset="0"/>
              </a:rPr>
              <a:t>系統</a:t>
            </a:r>
            <a:r>
              <a:rPr lang="zh-TW" altLang="en-US" sz="4000" b="1" dirty="0">
                <a:solidFill>
                  <a:srgbClr val="FF0000"/>
                </a:solidFill>
                <a:latin typeface="Times New Roman" pitchFamily="18" charset="0"/>
                <a:ea typeface="標楷體" pitchFamily="65" charset="-120"/>
                <a:cs typeface="Times New Roman" pitchFamily="18" charset="0"/>
              </a:rPr>
              <a:t>情境</a:t>
            </a:r>
            <a:endParaRPr lang="en-US" altLang="zh-TW" sz="4000" b="1" dirty="0" smtClean="0">
              <a:solidFill>
                <a:srgbClr val="FF0000"/>
              </a:solidFill>
              <a:latin typeface="Times New Roman" pitchFamily="18" charset="0"/>
              <a:ea typeface="標楷體" pitchFamily="65" charset="-120"/>
              <a:cs typeface="Times New Roman" pitchFamily="18" charset="0"/>
            </a:endParaRPr>
          </a:p>
          <a:p>
            <a:pPr algn="just" fontAlgn="b"/>
            <a:r>
              <a:rPr lang="zh-TW" altLang="zh-TW" sz="2400" dirty="0" smtClean="0">
                <a:latin typeface="Times New Roman" pitchFamily="18" charset="0"/>
                <a:ea typeface="標楷體" pitchFamily="65" charset="-120"/>
                <a:cs typeface="Times New Roman" pitchFamily="18" charset="0"/>
              </a:rPr>
              <a:t>圖</a:t>
            </a:r>
            <a:r>
              <a:rPr lang="en-US" altLang="zh-TW" sz="2400" dirty="0">
                <a:latin typeface="Times New Roman" pitchFamily="18" charset="0"/>
                <a:ea typeface="標楷體" pitchFamily="65" charset="-120"/>
                <a:cs typeface="Times New Roman" pitchFamily="18" charset="0"/>
              </a:rPr>
              <a:t>2</a:t>
            </a:r>
            <a:r>
              <a:rPr lang="zh-TW" altLang="zh-TW" sz="2400" dirty="0" smtClean="0">
                <a:latin typeface="Times New Roman" pitchFamily="18" charset="0"/>
                <a:ea typeface="標楷體" pitchFamily="65" charset="-120"/>
                <a:cs typeface="Times New Roman" pitchFamily="18" charset="0"/>
              </a:rPr>
              <a:t>為系統</a:t>
            </a:r>
            <a:r>
              <a:rPr lang="zh-TW" altLang="zh-TW" sz="2400" dirty="0">
                <a:latin typeface="Times New Roman" pitchFamily="18" charset="0"/>
                <a:ea typeface="標楷體" pitchFamily="65" charset="-120"/>
                <a:cs typeface="Times New Roman" pitchFamily="18" charset="0"/>
              </a:rPr>
              <a:t>情境，使用者一開始可以自行設定</a:t>
            </a:r>
            <a:r>
              <a:rPr lang="en-US" altLang="zh-TW" sz="2400" dirty="0">
                <a:latin typeface="Times New Roman" pitchFamily="18" charset="0"/>
                <a:ea typeface="標楷體" pitchFamily="65" charset="-120"/>
                <a:cs typeface="Times New Roman" pitchFamily="18" charset="0"/>
              </a:rPr>
              <a:t>2</a:t>
            </a:r>
            <a:r>
              <a:rPr lang="zh-TW" altLang="zh-TW" sz="2400" dirty="0">
                <a:latin typeface="Times New Roman" pitchFamily="18" charset="0"/>
                <a:ea typeface="標楷體" pitchFamily="65" charset="-120"/>
                <a:cs typeface="Times New Roman" pitchFamily="18" charset="0"/>
              </a:rPr>
              <a:t>組密碼，用來啟動</a:t>
            </a:r>
            <a:r>
              <a:rPr lang="en-US" altLang="zh-TW" sz="2400" dirty="0">
                <a:latin typeface="Times New Roman" pitchFamily="18" charset="0"/>
                <a:ea typeface="標楷體" pitchFamily="65" charset="-120"/>
                <a:cs typeface="Times New Roman" pitchFamily="18" charset="0"/>
              </a:rPr>
              <a:t>GPS</a:t>
            </a:r>
            <a:r>
              <a:rPr lang="zh-TW" altLang="zh-TW" sz="2400" dirty="0">
                <a:latin typeface="Times New Roman" pitchFamily="18" charset="0"/>
                <a:ea typeface="標楷體" pitchFamily="65" charset="-120"/>
                <a:cs typeface="Times New Roman" pitchFamily="18" charset="0"/>
              </a:rPr>
              <a:t>與鈴聲，以下用</a:t>
            </a:r>
            <a:r>
              <a:rPr lang="en-US" altLang="zh-TW" sz="2400" dirty="0">
                <a:latin typeface="Times New Roman" pitchFamily="18" charset="0"/>
                <a:ea typeface="標楷體" pitchFamily="65" charset="-120"/>
                <a:cs typeface="Times New Roman" pitchFamily="18" charset="0"/>
              </a:rPr>
              <a:t>A</a:t>
            </a:r>
            <a:r>
              <a:rPr lang="zh-TW" altLang="zh-TW" sz="2400" dirty="0">
                <a:latin typeface="Times New Roman" pitchFamily="18" charset="0"/>
                <a:ea typeface="標楷體" pitchFamily="65" charset="-120"/>
                <a:cs typeface="Times New Roman" pitchFamily="18" charset="0"/>
              </a:rPr>
              <a:t>、</a:t>
            </a:r>
            <a:r>
              <a:rPr lang="en-US" altLang="zh-TW" sz="2400" dirty="0">
                <a:latin typeface="Times New Roman" pitchFamily="18" charset="0"/>
                <a:ea typeface="標楷體" pitchFamily="65" charset="-120"/>
                <a:cs typeface="Times New Roman" pitchFamily="18" charset="0"/>
              </a:rPr>
              <a:t>B</a:t>
            </a:r>
            <a:r>
              <a:rPr lang="zh-TW" altLang="zh-TW" sz="2400" dirty="0">
                <a:latin typeface="Times New Roman" pitchFamily="18" charset="0"/>
                <a:ea typeface="標楷體" pitchFamily="65" charset="-120"/>
                <a:cs typeface="Times New Roman" pitchFamily="18" charset="0"/>
              </a:rPr>
              <a:t>密碼來代替。當失智老人失蹤時，掛在腰上的智慧型穿戴式產品，提供</a:t>
            </a:r>
            <a:r>
              <a:rPr lang="en-US" altLang="zh-TW" sz="2400" dirty="0">
                <a:latin typeface="Times New Roman" pitchFamily="18" charset="0"/>
                <a:ea typeface="標楷體" pitchFamily="65" charset="-120"/>
                <a:cs typeface="Times New Roman" pitchFamily="18" charset="0"/>
              </a:rPr>
              <a:t>A</a:t>
            </a:r>
            <a:r>
              <a:rPr lang="zh-TW" altLang="zh-TW" sz="2400" dirty="0">
                <a:latin typeface="Times New Roman" pitchFamily="18" charset="0"/>
                <a:ea typeface="標楷體" pitchFamily="65" charset="-120"/>
                <a:cs typeface="Times New Roman" pitchFamily="18" charset="0"/>
              </a:rPr>
              <a:t>、</a:t>
            </a:r>
            <a:r>
              <a:rPr lang="en-US" altLang="zh-TW" sz="2400" dirty="0">
                <a:latin typeface="Times New Roman" pitchFamily="18" charset="0"/>
                <a:ea typeface="標楷體" pitchFamily="65" charset="-120"/>
                <a:cs typeface="Times New Roman" pitchFamily="18" charset="0"/>
              </a:rPr>
              <a:t>B 2</a:t>
            </a:r>
            <a:r>
              <a:rPr lang="zh-TW" altLang="zh-TW" sz="2400" dirty="0">
                <a:latin typeface="Times New Roman" pitchFamily="18" charset="0"/>
                <a:ea typeface="標楷體" pitchFamily="65" charset="-120"/>
                <a:cs typeface="Times New Roman" pitchFamily="18" charset="0"/>
              </a:rPr>
              <a:t>組密碼供使用者以簡訊方式，讓產品</a:t>
            </a:r>
            <a:r>
              <a:rPr lang="zh-TW" altLang="zh-TW" sz="2400" dirty="0" smtClean="0">
                <a:latin typeface="Times New Roman" pitchFamily="18" charset="0"/>
                <a:ea typeface="標楷體" pitchFamily="65" charset="-120"/>
                <a:cs typeface="Times New Roman" pitchFamily="18" charset="0"/>
              </a:rPr>
              <a:t>動作</a:t>
            </a:r>
            <a:endParaRPr lang="en-US" altLang="zh-TW" sz="2400" dirty="0" smtClean="0">
              <a:latin typeface="Times New Roman" pitchFamily="18" charset="0"/>
              <a:ea typeface="標楷體" pitchFamily="65" charset="-120"/>
              <a:cs typeface="Times New Roman" pitchFamily="18" charset="0"/>
            </a:endParaRPr>
          </a:p>
          <a:p>
            <a:pPr algn="just" fontAlgn="b"/>
            <a:r>
              <a:rPr lang="zh-TW" altLang="zh-TW" sz="2400" dirty="0" smtClean="0">
                <a:latin typeface="Times New Roman" pitchFamily="18" charset="0"/>
                <a:ea typeface="標楷體" pitchFamily="65" charset="-120"/>
                <a:cs typeface="Times New Roman" pitchFamily="18" charset="0"/>
              </a:rPr>
              <a:t>，一</a:t>
            </a:r>
            <a:r>
              <a:rPr lang="zh-TW" altLang="zh-TW" sz="2400" dirty="0">
                <a:latin typeface="Times New Roman" pitchFamily="18" charset="0"/>
                <a:ea typeface="標楷體" pitchFamily="65" charset="-120"/>
                <a:cs typeface="Times New Roman" pitchFamily="18" charset="0"/>
              </a:rPr>
              <a:t>開始</a:t>
            </a:r>
            <a:r>
              <a:rPr lang="en-US" altLang="zh-TW" sz="2400" dirty="0">
                <a:latin typeface="Times New Roman" pitchFamily="18" charset="0"/>
                <a:ea typeface="標楷體" pitchFamily="65" charset="-120"/>
                <a:cs typeface="Times New Roman" pitchFamily="18" charset="0"/>
              </a:rPr>
              <a:t>GPS</a:t>
            </a:r>
            <a:r>
              <a:rPr lang="zh-TW" altLang="zh-TW" sz="2400" dirty="0">
                <a:latin typeface="Times New Roman" pitchFamily="18" charset="0"/>
                <a:ea typeface="標楷體" pitchFamily="65" charset="-120"/>
                <a:cs typeface="Times New Roman" pitchFamily="18" charset="0"/>
              </a:rPr>
              <a:t>處待機模式，當使用者傳送</a:t>
            </a:r>
            <a:r>
              <a:rPr lang="en-US" altLang="zh-TW" sz="2400" dirty="0">
                <a:latin typeface="Times New Roman" pitchFamily="18" charset="0"/>
                <a:ea typeface="標楷體" pitchFamily="65" charset="-120"/>
                <a:cs typeface="Times New Roman" pitchFamily="18" charset="0"/>
              </a:rPr>
              <a:t>A</a:t>
            </a:r>
            <a:r>
              <a:rPr lang="zh-TW" altLang="zh-TW" sz="2400" dirty="0">
                <a:latin typeface="Times New Roman" pitchFamily="18" charset="0"/>
                <a:ea typeface="標楷體" pitchFamily="65" charset="-120"/>
                <a:cs typeface="Times New Roman" pitchFamily="18" charset="0"/>
              </a:rPr>
              <a:t>啟動</a:t>
            </a:r>
            <a:r>
              <a:rPr lang="en-US" altLang="zh-TW" sz="2400" dirty="0">
                <a:latin typeface="Times New Roman" pitchFamily="18" charset="0"/>
                <a:ea typeface="標楷體" pitchFamily="65" charset="-120"/>
                <a:cs typeface="Times New Roman" pitchFamily="18" charset="0"/>
              </a:rPr>
              <a:t>GPS</a:t>
            </a:r>
            <a:r>
              <a:rPr lang="zh-TW" altLang="zh-TW" sz="2400" dirty="0">
                <a:latin typeface="Times New Roman" pitchFamily="18" charset="0"/>
                <a:ea typeface="標楷體" pitchFamily="65" charset="-120"/>
                <a:cs typeface="Times New Roman" pitchFamily="18" charset="0"/>
              </a:rPr>
              <a:t>，定位器回覆使用者一個告知位置的簡訊去連接網站上的</a:t>
            </a:r>
            <a:r>
              <a:rPr lang="en-US" altLang="zh-TW" sz="2400" dirty="0">
                <a:latin typeface="Times New Roman" pitchFamily="18" charset="0"/>
                <a:ea typeface="標楷體" pitchFamily="65" charset="-120"/>
                <a:cs typeface="Times New Roman" pitchFamily="18" charset="0"/>
              </a:rPr>
              <a:t>MAP</a:t>
            </a:r>
            <a:r>
              <a:rPr lang="zh-TW" altLang="zh-TW" sz="2400" dirty="0">
                <a:latin typeface="Times New Roman" pitchFamily="18" charset="0"/>
                <a:ea typeface="標楷體" pitchFamily="65" charset="-120"/>
                <a:cs typeface="Times New Roman" pitchFamily="18" charset="0"/>
              </a:rPr>
              <a:t>，而當使用者進入失智者鄰近區域時，可透過密碼</a:t>
            </a:r>
            <a:r>
              <a:rPr lang="en-US" altLang="zh-TW" sz="2400" dirty="0">
                <a:latin typeface="Times New Roman" pitchFamily="18" charset="0"/>
                <a:ea typeface="標楷體" pitchFamily="65" charset="-120"/>
                <a:cs typeface="Times New Roman" pitchFamily="18" charset="0"/>
              </a:rPr>
              <a:t>B</a:t>
            </a:r>
            <a:r>
              <a:rPr lang="zh-TW" altLang="zh-TW" sz="2400" dirty="0">
                <a:latin typeface="Times New Roman" pitchFamily="18" charset="0"/>
                <a:ea typeface="標楷體" pitchFamily="65" charset="-120"/>
                <a:cs typeface="Times New Roman" pitchFamily="18" charset="0"/>
              </a:rPr>
              <a:t>啟動定位器上的音樂以正確識別失智者</a:t>
            </a:r>
            <a:r>
              <a:rPr lang="zh-TW" altLang="zh-TW" sz="2400" dirty="0" smtClean="0">
                <a:latin typeface="Times New Roman" pitchFamily="18" charset="0"/>
                <a:ea typeface="標楷體" pitchFamily="65" charset="-120"/>
                <a:cs typeface="Times New Roman" pitchFamily="18" charset="0"/>
              </a:rPr>
              <a:t>位置</a:t>
            </a:r>
            <a:endParaRPr lang="en-US" altLang="zh-TW" sz="2400" dirty="0" smtClean="0">
              <a:latin typeface="Times New Roman" pitchFamily="18" charset="0"/>
              <a:ea typeface="標楷體" pitchFamily="65" charset="-120"/>
              <a:cs typeface="Times New Roman" pitchFamily="18" charset="0"/>
            </a:endParaRPr>
          </a:p>
          <a:p>
            <a:pPr algn="just" fontAlgn="b"/>
            <a:r>
              <a:rPr lang="zh-TW" altLang="zh-TW" sz="2400" dirty="0" smtClean="0">
                <a:latin typeface="Times New Roman" pitchFamily="18" charset="0"/>
                <a:ea typeface="標楷體" pitchFamily="65" charset="-120"/>
                <a:cs typeface="Times New Roman" pitchFamily="18" charset="0"/>
              </a:rPr>
              <a:t>，</a:t>
            </a:r>
            <a:r>
              <a:rPr lang="zh-TW" altLang="zh-TW" sz="2400" dirty="0">
                <a:latin typeface="Times New Roman" pitchFamily="18" charset="0"/>
                <a:ea typeface="標楷體" pitchFamily="65" charset="-120"/>
                <a:cs typeface="Times New Roman" pitchFamily="18" charset="0"/>
              </a:rPr>
              <a:t>在簡訊啟動</a:t>
            </a:r>
            <a:r>
              <a:rPr lang="en-US" altLang="zh-TW" sz="2400" dirty="0">
                <a:latin typeface="Times New Roman" pitchFamily="18" charset="0"/>
                <a:ea typeface="標楷體" pitchFamily="65" charset="-120"/>
                <a:cs typeface="Times New Roman" pitchFamily="18" charset="0"/>
              </a:rPr>
              <a:t>GPS</a:t>
            </a:r>
            <a:r>
              <a:rPr lang="zh-TW" altLang="zh-TW" sz="2400" dirty="0">
                <a:latin typeface="Times New Roman" pitchFamily="18" charset="0"/>
                <a:ea typeface="標楷體" pitchFamily="65" charset="-120"/>
                <a:cs typeface="Times New Roman" pitchFamily="18" charset="0"/>
              </a:rPr>
              <a:t>，</a:t>
            </a:r>
            <a:r>
              <a:rPr lang="en-US" altLang="zh-TW" sz="2400" dirty="0">
                <a:latin typeface="Times New Roman" pitchFamily="18" charset="0"/>
                <a:ea typeface="標楷體" pitchFamily="65" charset="-120"/>
                <a:cs typeface="Times New Roman" pitchFamily="18" charset="0"/>
              </a:rPr>
              <a:t>24</a:t>
            </a:r>
            <a:r>
              <a:rPr lang="zh-TW" altLang="zh-TW" sz="2400" dirty="0">
                <a:latin typeface="Times New Roman" pitchFamily="18" charset="0"/>
                <a:ea typeface="標楷體" pitchFamily="65" charset="-120"/>
                <a:cs typeface="Times New Roman" pitchFamily="18" charset="0"/>
              </a:rPr>
              <a:t>小時後仍未找到人，會自動傳送</a:t>
            </a:r>
            <a:r>
              <a:rPr lang="en-US" altLang="zh-TW" sz="2400" dirty="0">
                <a:latin typeface="Times New Roman" pitchFamily="18" charset="0"/>
                <a:ea typeface="標楷體" pitchFamily="65" charset="-120"/>
                <a:cs typeface="Times New Roman" pitchFamily="18" charset="0"/>
              </a:rPr>
              <a:t>2</a:t>
            </a:r>
            <a:r>
              <a:rPr lang="zh-TW" altLang="zh-TW" sz="2400" dirty="0">
                <a:latin typeface="Times New Roman" pitchFamily="18" charset="0"/>
                <a:ea typeface="標楷體" pitchFamily="65" charset="-120"/>
                <a:cs typeface="Times New Roman" pitchFamily="18" charset="0"/>
              </a:rPr>
              <a:t>封簡訊，一封提醒使用者報警，一封以最後地點傳給警署報警，而</a:t>
            </a:r>
            <a:r>
              <a:rPr lang="en-US" altLang="zh-TW" sz="2400" dirty="0">
                <a:latin typeface="Times New Roman" pitchFamily="18" charset="0"/>
                <a:ea typeface="標楷體" pitchFamily="65" charset="-120"/>
                <a:cs typeface="Times New Roman" pitchFamily="18" charset="0"/>
              </a:rPr>
              <a:t>GPS</a:t>
            </a:r>
            <a:r>
              <a:rPr lang="zh-TW" altLang="zh-TW" sz="2400" dirty="0">
                <a:latin typeface="Times New Roman" pitchFamily="18" charset="0"/>
                <a:ea typeface="標楷體" pitchFamily="65" charset="-120"/>
                <a:cs typeface="Times New Roman" pitchFamily="18" charset="0"/>
              </a:rPr>
              <a:t>定位</a:t>
            </a:r>
            <a:r>
              <a:rPr lang="en-US" altLang="zh-TW" sz="2400" dirty="0">
                <a:latin typeface="Times New Roman" pitchFamily="18" charset="0"/>
                <a:ea typeface="標楷體" pitchFamily="65" charset="-120"/>
                <a:cs typeface="Times New Roman" pitchFamily="18" charset="0"/>
              </a:rPr>
              <a:t>20</a:t>
            </a:r>
            <a:r>
              <a:rPr lang="zh-TW" altLang="zh-TW" sz="2400" dirty="0">
                <a:latin typeface="Times New Roman" pitchFamily="18" charset="0"/>
                <a:ea typeface="標楷體" pitchFamily="65" charset="-120"/>
                <a:cs typeface="Times New Roman" pitchFamily="18" charset="0"/>
              </a:rPr>
              <a:t>次後，發現無法定位時，定位器會自動關閉，並傳送簡訊告知使用者，以待機節省電量。</a:t>
            </a:r>
            <a:endParaRPr lang="zh-TW" altLang="en-US" sz="2400" dirty="0">
              <a:latin typeface="Times New Roman" pitchFamily="18" charset="0"/>
              <a:ea typeface="標楷體" pitchFamily="65" charset="-120"/>
              <a:cs typeface="Times New Roman" pitchFamily="18" charset="0"/>
            </a:endParaRPr>
          </a:p>
        </p:txBody>
      </p:sp>
      <p:pic>
        <p:nvPicPr>
          <p:cNvPr id="36" name="圖片 35"/>
          <p:cNvPicPr/>
          <p:nvPr/>
        </p:nvPicPr>
        <p:blipFill>
          <a:blip r:embed="rId3">
            <a:extLst>
              <a:ext uri="{28A0092B-C50C-407E-A947-70E740481C1C}">
                <a14:useLocalDpi xmlns:a14="http://schemas.microsoft.com/office/drawing/2010/main" val="0"/>
              </a:ext>
            </a:extLst>
          </a:blip>
          <a:srcRect/>
          <a:stretch>
            <a:fillRect/>
          </a:stretch>
        </p:blipFill>
        <p:spPr bwMode="auto">
          <a:xfrm>
            <a:off x="820743" y="25364145"/>
            <a:ext cx="9719229" cy="6103576"/>
          </a:xfrm>
          <a:prstGeom prst="rect">
            <a:avLst/>
          </a:prstGeom>
          <a:noFill/>
          <a:ln>
            <a:noFill/>
          </a:ln>
        </p:spPr>
      </p:pic>
      <p:sp>
        <p:nvSpPr>
          <p:cNvPr id="37" name="文字方塊 36"/>
          <p:cNvSpPr txBox="1"/>
          <p:nvPr/>
        </p:nvSpPr>
        <p:spPr>
          <a:xfrm>
            <a:off x="4326614" y="31649996"/>
            <a:ext cx="2370280" cy="461665"/>
          </a:xfrm>
          <a:prstGeom prst="rect">
            <a:avLst/>
          </a:prstGeom>
          <a:noFill/>
        </p:spPr>
        <p:txBody>
          <a:bodyPr wrap="square" rtlCol="0">
            <a:spAutoFit/>
          </a:bodyPr>
          <a:lstStyle/>
          <a:p>
            <a:r>
              <a:rPr lang="zh-TW" altLang="en-US" sz="2400" dirty="0" smtClean="0">
                <a:latin typeface="標楷體" pitchFamily="65" charset="-120"/>
                <a:ea typeface="標楷體" pitchFamily="65" charset="-120"/>
              </a:rPr>
              <a:t>圖</a:t>
            </a:r>
            <a:r>
              <a:rPr lang="en-US" altLang="zh-TW" sz="2400" dirty="0">
                <a:latin typeface="標楷體" pitchFamily="65" charset="-120"/>
                <a:ea typeface="標楷體" pitchFamily="65" charset="-120"/>
              </a:rPr>
              <a:t>2</a:t>
            </a:r>
            <a:r>
              <a:rPr lang="en-US" altLang="zh-TW" sz="2400" dirty="0" smtClean="0">
                <a:latin typeface="標楷體" pitchFamily="65" charset="-120"/>
                <a:ea typeface="標楷體" pitchFamily="65" charset="-120"/>
              </a:rPr>
              <a:t>  </a:t>
            </a:r>
            <a:r>
              <a:rPr lang="zh-TW" altLang="zh-TW" sz="2400" dirty="0" smtClean="0">
                <a:latin typeface="標楷體" pitchFamily="65" charset="-120"/>
                <a:ea typeface="標楷體" pitchFamily="65" charset="-120"/>
              </a:rPr>
              <a:t>系統</a:t>
            </a:r>
            <a:r>
              <a:rPr lang="zh-TW" altLang="en-US" sz="2400" dirty="0" smtClean="0">
                <a:latin typeface="標楷體" pitchFamily="65" charset="-120"/>
                <a:ea typeface="標楷體" pitchFamily="65" charset="-120"/>
              </a:rPr>
              <a:t>情境</a:t>
            </a:r>
            <a:endParaRPr lang="zh-TW" altLang="en-US" sz="2400" dirty="0">
              <a:latin typeface="標楷體" pitchFamily="65" charset="-120"/>
              <a:ea typeface="標楷體" pitchFamily="65" charset="-120"/>
            </a:endParaRPr>
          </a:p>
        </p:txBody>
      </p:sp>
      <p:sp>
        <p:nvSpPr>
          <p:cNvPr id="12" name="矩形 11"/>
          <p:cNvSpPr/>
          <p:nvPr/>
        </p:nvSpPr>
        <p:spPr>
          <a:xfrm>
            <a:off x="13969702" y="4637543"/>
            <a:ext cx="2441694" cy="769441"/>
          </a:xfrm>
          <a:prstGeom prst="rect">
            <a:avLst/>
          </a:prstGeom>
        </p:spPr>
        <p:txBody>
          <a:bodyPr wrap="none">
            <a:spAutoFit/>
          </a:bodyPr>
          <a:lstStyle/>
          <a:p>
            <a:pPr algn="ctr"/>
            <a:r>
              <a:rPr lang="zh-TW" altLang="en-US" sz="4400" b="1" dirty="0">
                <a:solidFill>
                  <a:srgbClr val="FF0000"/>
                </a:solidFill>
                <a:latin typeface="Times New Roman" pitchFamily="18" charset="0"/>
                <a:ea typeface="標楷體" pitchFamily="65" charset="-120"/>
                <a:cs typeface="Times New Roman" pitchFamily="18" charset="0"/>
              </a:rPr>
              <a:t>技術特色</a:t>
            </a:r>
          </a:p>
        </p:txBody>
      </p:sp>
      <p:graphicFrame>
        <p:nvGraphicFramePr>
          <p:cNvPr id="13" name="表格 12"/>
          <p:cNvGraphicFramePr>
            <a:graphicFrameLocks noGrp="1"/>
          </p:cNvGraphicFramePr>
          <p:nvPr>
            <p:extLst>
              <p:ext uri="{D42A27DB-BD31-4B8C-83A1-F6EECF244321}">
                <p14:modId xmlns:p14="http://schemas.microsoft.com/office/powerpoint/2010/main" val="185742464"/>
              </p:ext>
            </p:extLst>
          </p:nvPr>
        </p:nvGraphicFramePr>
        <p:xfrm>
          <a:off x="11089379" y="10921093"/>
          <a:ext cx="10107351" cy="5856997"/>
        </p:xfrm>
        <a:graphic>
          <a:graphicData uri="http://schemas.openxmlformats.org/drawingml/2006/table">
            <a:tbl>
              <a:tblPr firstRow="1" firstCol="1" bandRow="1">
                <a:tableStyleId>{5C22544A-7EE6-4342-B048-85BDC9FD1C3A}</a:tableStyleId>
              </a:tblPr>
              <a:tblGrid>
                <a:gridCol w="1122063">
                  <a:extLst>
                    <a:ext uri="{9D8B030D-6E8A-4147-A177-3AD203B41FA5}">
                      <a16:colId xmlns:a16="http://schemas.microsoft.com/office/drawing/2014/main" val="20000"/>
                    </a:ext>
                  </a:extLst>
                </a:gridCol>
                <a:gridCol w="1123161">
                  <a:extLst>
                    <a:ext uri="{9D8B030D-6E8A-4147-A177-3AD203B41FA5}">
                      <a16:colId xmlns:a16="http://schemas.microsoft.com/office/drawing/2014/main" val="20001"/>
                    </a:ext>
                  </a:extLst>
                </a:gridCol>
                <a:gridCol w="1123161">
                  <a:extLst>
                    <a:ext uri="{9D8B030D-6E8A-4147-A177-3AD203B41FA5}">
                      <a16:colId xmlns:a16="http://schemas.microsoft.com/office/drawing/2014/main" val="20002"/>
                    </a:ext>
                  </a:extLst>
                </a:gridCol>
                <a:gridCol w="1123161">
                  <a:extLst>
                    <a:ext uri="{9D8B030D-6E8A-4147-A177-3AD203B41FA5}">
                      <a16:colId xmlns:a16="http://schemas.microsoft.com/office/drawing/2014/main" val="20003"/>
                    </a:ext>
                  </a:extLst>
                </a:gridCol>
                <a:gridCol w="1123161">
                  <a:extLst>
                    <a:ext uri="{9D8B030D-6E8A-4147-A177-3AD203B41FA5}">
                      <a16:colId xmlns:a16="http://schemas.microsoft.com/office/drawing/2014/main" val="20004"/>
                    </a:ext>
                  </a:extLst>
                </a:gridCol>
                <a:gridCol w="1123161">
                  <a:extLst>
                    <a:ext uri="{9D8B030D-6E8A-4147-A177-3AD203B41FA5}">
                      <a16:colId xmlns:a16="http://schemas.microsoft.com/office/drawing/2014/main" val="20005"/>
                    </a:ext>
                  </a:extLst>
                </a:gridCol>
                <a:gridCol w="1123161">
                  <a:extLst>
                    <a:ext uri="{9D8B030D-6E8A-4147-A177-3AD203B41FA5}">
                      <a16:colId xmlns:a16="http://schemas.microsoft.com/office/drawing/2014/main" val="20006"/>
                    </a:ext>
                  </a:extLst>
                </a:gridCol>
                <a:gridCol w="1123161">
                  <a:extLst>
                    <a:ext uri="{9D8B030D-6E8A-4147-A177-3AD203B41FA5}">
                      <a16:colId xmlns:a16="http://schemas.microsoft.com/office/drawing/2014/main" val="20007"/>
                    </a:ext>
                  </a:extLst>
                </a:gridCol>
                <a:gridCol w="1123161">
                  <a:extLst>
                    <a:ext uri="{9D8B030D-6E8A-4147-A177-3AD203B41FA5}">
                      <a16:colId xmlns:a16="http://schemas.microsoft.com/office/drawing/2014/main" val="20008"/>
                    </a:ext>
                  </a:extLst>
                </a:gridCol>
              </a:tblGrid>
              <a:tr h="1171099">
                <a:tc>
                  <a:txBody>
                    <a:bodyPr/>
                    <a:lstStyle/>
                    <a:p>
                      <a:pPr algn="ctr">
                        <a:spcAft>
                          <a:spcPts val="0"/>
                        </a:spcAft>
                      </a:pPr>
                      <a:r>
                        <a:rPr lang="en-US" sz="2000" kern="50" baseline="0" dirty="0">
                          <a:effectLst/>
                        </a:rPr>
                        <a:t> </a:t>
                      </a:r>
                      <a:endParaRPr lang="zh-TW" sz="2000" kern="50" baseline="0" dirty="0">
                        <a:effectLst/>
                        <a:latin typeface="Times New Roman"/>
                        <a:ea typeface="新細明體"/>
                      </a:endParaRPr>
                    </a:p>
                  </a:txBody>
                  <a:tcPr marL="68580" marR="68580" marT="0" marB="0" anchor="ctr"/>
                </a:tc>
                <a:tc>
                  <a:txBody>
                    <a:bodyPr/>
                    <a:lstStyle/>
                    <a:p>
                      <a:pPr algn="ctr">
                        <a:spcAft>
                          <a:spcPts val="0"/>
                        </a:spcAft>
                      </a:pPr>
                      <a:r>
                        <a:rPr lang="zh-TW" sz="2000" kern="50" baseline="0" dirty="0">
                          <a:effectLst/>
                        </a:rPr>
                        <a:t>操作的</a:t>
                      </a:r>
                    </a:p>
                    <a:p>
                      <a:pPr algn="ctr">
                        <a:spcAft>
                          <a:spcPts val="0"/>
                        </a:spcAft>
                      </a:pPr>
                      <a:r>
                        <a:rPr lang="zh-TW" sz="2000" kern="50" baseline="0" dirty="0">
                          <a:effectLst/>
                        </a:rPr>
                        <a:t>便利性</a:t>
                      </a:r>
                      <a:endParaRPr lang="zh-TW" sz="2000" kern="50" baseline="0" dirty="0">
                        <a:effectLst/>
                        <a:latin typeface="Times New Roman"/>
                        <a:ea typeface="新細明體"/>
                      </a:endParaRPr>
                    </a:p>
                  </a:txBody>
                  <a:tcPr marL="68580" marR="68580" marT="0" marB="0" anchor="ctr"/>
                </a:tc>
                <a:tc>
                  <a:txBody>
                    <a:bodyPr/>
                    <a:lstStyle/>
                    <a:p>
                      <a:pPr algn="ctr">
                        <a:spcAft>
                          <a:spcPts val="0"/>
                        </a:spcAft>
                      </a:pPr>
                      <a:r>
                        <a:rPr lang="zh-TW" sz="2000" kern="50" baseline="0" dirty="0">
                          <a:effectLst/>
                        </a:rPr>
                        <a:t>需社福</a:t>
                      </a:r>
                    </a:p>
                    <a:p>
                      <a:pPr algn="ctr">
                        <a:spcAft>
                          <a:spcPts val="0"/>
                        </a:spcAft>
                      </a:pPr>
                      <a:r>
                        <a:rPr lang="zh-TW" sz="2000" kern="50" baseline="0" dirty="0">
                          <a:effectLst/>
                        </a:rPr>
                        <a:t>單位</a:t>
                      </a:r>
                    </a:p>
                    <a:p>
                      <a:pPr algn="ctr">
                        <a:spcAft>
                          <a:spcPts val="0"/>
                        </a:spcAft>
                      </a:pPr>
                      <a:r>
                        <a:rPr lang="zh-TW" sz="2000" kern="50" baseline="0" dirty="0">
                          <a:effectLst/>
                        </a:rPr>
                        <a:t>協助</a:t>
                      </a:r>
                      <a:endParaRPr lang="zh-TW" sz="2000" kern="50" baseline="0" dirty="0">
                        <a:effectLst/>
                        <a:latin typeface="Times New Roman"/>
                        <a:ea typeface="新細明體"/>
                      </a:endParaRPr>
                    </a:p>
                  </a:txBody>
                  <a:tcPr marL="68580" marR="68580" marT="0" marB="0" anchor="ctr"/>
                </a:tc>
                <a:tc>
                  <a:txBody>
                    <a:bodyPr/>
                    <a:lstStyle/>
                    <a:p>
                      <a:pPr algn="ctr">
                        <a:spcAft>
                          <a:spcPts val="0"/>
                        </a:spcAft>
                      </a:pPr>
                      <a:r>
                        <a:rPr lang="zh-TW" sz="2000" kern="50" baseline="0">
                          <a:effectLst/>
                        </a:rPr>
                        <a:t>成本</a:t>
                      </a:r>
                      <a:endParaRPr lang="zh-TW" sz="2000" kern="50" baseline="0">
                        <a:effectLst/>
                        <a:latin typeface="Times New Roman"/>
                        <a:ea typeface="新細明體"/>
                      </a:endParaRPr>
                    </a:p>
                  </a:txBody>
                  <a:tcPr marL="68580" marR="68580" marT="0" marB="0" anchor="ctr"/>
                </a:tc>
                <a:tc>
                  <a:txBody>
                    <a:bodyPr/>
                    <a:lstStyle/>
                    <a:p>
                      <a:pPr algn="ctr">
                        <a:spcAft>
                          <a:spcPts val="0"/>
                        </a:spcAft>
                      </a:pPr>
                      <a:r>
                        <a:rPr lang="zh-TW" sz="2000" kern="50" baseline="0" dirty="0">
                          <a:effectLst/>
                        </a:rPr>
                        <a:t>偵測</a:t>
                      </a:r>
                    </a:p>
                    <a:p>
                      <a:pPr algn="ctr">
                        <a:spcAft>
                          <a:spcPts val="0"/>
                        </a:spcAft>
                      </a:pPr>
                      <a:r>
                        <a:rPr lang="zh-TW" sz="2000" kern="50" baseline="0" dirty="0">
                          <a:effectLst/>
                        </a:rPr>
                        <a:t>方式</a:t>
                      </a:r>
                      <a:endParaRPr lang="zh-TW" sz="2000" kern="50" baseline="0" dirty="0">
                        <a:effectLst/>
                        <a:latin typeface="Times New Roman"/>
                        <a:ea typeface="新細明體"/>
                      </a:endParaRPr>
                    </a:p>
                  </a:txBody>
                  <a:tcPr marL="68580" marR="68580" marT="0" marB="0" anchor="ctr"/>
                </a:tc>
                <a:tc>
                  <a:txBody>
                    <a:bodyPr/>
                    <a:lstStyle/>
                    <a:p>
                      <a:pPr algn="ctr">
                        <a:spcAft>
                          <a:spcPts val="0"/>
                        </a:spcAft>
                      </a:pPr>
                      <a:r>
                        <a:rPr lang="zh-TW" sz="2000" kern="50" baseline="0" dirty="0" smtClean="0">
                          <a:effectLst/>
                        </a:rPr>
                        <a:t>時間</a:t>
                      </a:r>
                      <a:endParaRPr lang="en-US" altLang="zh-TW" sz="2000" kern="50" baseline="0" dirty="0" smtClean="0">
                        <a:effectLst/>
                      </a:endParaRPr>
                    </a:p>
                    <a:p>
                      <a:pPr algn="ctr">
                        <a:spcAft>
                          <a:spcPts val="0"/>
                        </a:spcAft>
                      </a:pPr>
                      <a:r>
                        <a:rPr lang="zh-TW" sz="2000" kern="50" baseline="0" dirty="0" smtClean="0">
                          <a:effectLst/>
                        </a:rPr>
                        <a:t>限制</a:t>
                      </a:r>
                      <a:endParaRPr lang="zh-TW" sz="2000" kern="50" baseline="0" dirty="0">
                        <a:effectLst/>
                        <a:latin typeface="Times New Roman"/>
                        <a:ea typeface="新細明體"/>
                      </a:endParaRPr>
                    </a:p>
                  </a:txBody>
                  <a:tcPr marL="68580" marR="68580" marT="0" marB="0" anchor="ctr"/>
                </a:tc>
                <a:tc>
                  <a:txBody>
                    <a:bodyPr/>
                    <a:lstStyle/>
                    <a:p>
                      <a:pPr algn="ctr">
                        <a:spcAft>
                          <a:spcPts val="0"/>
                        </a:spcAft>
                      </a:pPr>
                      <a:r>
                        <a:rPr lang="en-US" sz="2000" kern="50" baseline="0">
                          <a:effectLst/>
                        </a:rPr>
                        <a:t>3G</a:t>
                      </a:r>
                      <a:r>
                        <a:rPr lang="zh-TW" sz="2000" kern="50" baseline="0">
                          <a:effectLst/>
                        </a:rPr>
                        <a:t>網路</a:t>
                      </a:r>
                      <a:endParaRPr lang="zh-TW" sz="2000" kern="50" baseline="0">
                        <a:effectLst/>
                        <a:latin typeface="Times New Roman"/>
                        <a:ea typeface="新細明體"/>
                      </a:endParaRPr>
                    </a:p>
                  </a:txBody>
                  <a:tcPr marL="68580" marR="68580" marT="0" marB="0" anchor="ctr"/>
                </a:tc>
                <a:tc>
                  <a:txBody>
                    <a:bodyPr/>
                    <a:lstStyle/>
                    <a:p>
                      <a:pPr algn="ctr">
                        <a:spcAft>
                          <a:spcPts val="0"/>
                        </a:spcAft>
                      </a:pPr>
                      <a:r>
                        <a:rPr lang="zh-TW" sz="2000" kern="50" baseline="0">
                          <a:effectLst/>
                        </a:rPr>
                        <a:t>協尋</a:t>
                      </a:r>
                    </a:p>
                    <a:p>
                      <a:pPr algn="ctr">
                        <a:spcAft>
                          <a:spcPts val="0"/>
                        </a:spcAft>
                      </a:pPr>
                      <a:r>
                        <a:rPr lang="zh-TW" sz="2000" kern="50" baseline="0">
                          <a:effectLst/>
                        </a:rPr>
                        <a:t>方式</a:t>
                      </a:r>
                      <a:endParaRPr lang="zh-TW" sz="2000" kern="50" baseline="0">
                        <a:effectLst/>
                        <a:latin typeface="Times New Roman"/>
                        <a:ea typeface="新細明體"/>
                      </a:endParaRPr>
                    </a:p>
                  </a:txBody>
                  <a:tcPr marL="68580" marR="68580" marT="0" marB="0" anchor="ctr"/>
                </a:tc>
                <a:tc>
                  <a:txBody>
                    <a:bodyPr/>
                    <a:lstStyle/>
                    <a:p>
                      <a:pPr algn="ctr">
                        <a:spcAft>
                          <a:spcPts val="0"/>
                        </a:spcAft>
                      </a:pPr>
                      <a:r>
                        <a:rPr lang="zh-TW" sz="2000" kern="50" baseline="0">
                          <a:effectLst/>
                        </a:rPr>
                        <a:t>掌握即時動態</a:t>
                      </a:r>
                      <a:endParaRPr lang="zh-TW" sz="2000" kern="50" baseline="0">
                        <a:effectLst/>
                        <a:latin typeface="Times New Roman"/>
                        <a:ea typeface="新細明體"/>
                      </a:endParaRPr>
                    </a:p>
                  </a:txBody>
                  <a:tcPr marL="68580" marR="68580" marT="0" marB="0" anchor="ctr"/>
                </a:tc>
                <a:extLst>
                  <a:ext uri="{0D108BD9-81ED-4DB2-BD59-A6C34878D82A}">
                    <a16:rowId xmlns:a16="http://schemas.microsoft.com/office/drawing/2014/main" val="10000"/>
                  </a:ext>
                </a:extLst>
              </a:tr>
              <a:tr h="1171099">
                <a:tc>
                  <a:txBody>
                    <a:bodyPr/>
                    <a:lstStyle/>
                    <a:p>
                      <a:pPr algn="ctr">
                        <a:spcAft>
                          <a:spcPts val="0"/>
                        </a:spcAft>
                      </a:pPr>
                      <a:r>
                        <a:rPr lang="en-US" sz="2000" kern="50" baseline="0">
                          <a:effectLst/>
                        </a:rPr>
                        <a:t>NFC</a:t>
                      </a:r>
                      <a:endParaRPr lang="zh-TW" sz="2000" kern="50" baseline="0">
                        <a:effectLst/>
                      </a:endParaRPr>
                    </a:p>
                    <a:p>
                      <a:pPr algn="ctr">
                        <a:spcAft>
                          <a:spcPts val="0"/>
                        </a:spcAft>
                      </a:pPr>
                      <a:r>
                        <a:rPr lang="zh-TW" sz="2000" kern="50" baseline="0">
                          <a:effectLst/>
                        </a:rPr>
                        <a:t>手環</a:t>
                      </a:r>
                      <a:endParaRPr lang="zh-TW" sz="2000" kern="50" baseline="0">
                        <a:effectLst/>
                        <a:latin typeface="Times New Roman"/>
                        <a:ea typeface="新細明體"/>
                      </a:endParaRPr>
                    </a:p>
                  </a:txBody>
                  <a:tcPr marL="68580" marR="68580" marT="0" marB="0" anchor="ctr"/>
                </a:tc>
                <a:tc>
                  <a:txBody>
                    <a:bodyPr/>
                    <a:lstStyle/>
                    <a:p>
                      <a:pPr algn="ctr">
                        <a:spcAft>
                          <a:spcPts val="0"/>
                        </a:spcAft>
                      </a:pPr>
                      <a:r>
                        <a:rPr lang="zh-TW" sz="2000" kern="50" baseline="0">
                          <a:effectLst/>
                        </a:rPr>
                        <a:t>低</a:t>
                      </a:r>
                      <a:endParaRPr lang="zh-TW" sz="2000" kern="50" baseline="0">
                        <a:effectLst/>
                        <a:latin typeface="Times New Roman"/>
                        <a:ea typeface="新細明體"/>
                      </a:endParaRPr>
                    </a:p>
                  </a:txBody>
                  <a:tcPr marL="68580" marR="68580" marT="0" marB="0" anchor="ctr"/>
                </a:tc>
                <a:tc>
                  <a:txBody>
                    <a:bodyPr/>
                    <a:lstStyle/>
                    <a:p>
                      <a:pPr algn="ctr">
                        <a:spcAft>
                          <a:spcPts val="0"/>
                        </a:spcAft>
                      </a:pPr>
                      <a:r>
                        <a:rPr lang="zh-TW" sz="2000" kern="50" baseline="0">
                          <a:effectLst/>
                        </a:rPr>
                        <a:t>高</a:t>
                      </a:r>
                      <a:endParaRPr lang="zh-TW" sz="2000" kern="50" baseline="0">
                        <a:effectLst/>
                        <a:latin typeface="Times New Roman"/>
                        <a:ea typeface="新細明體"/>
                      </a:endParaRPr>
                    </a:p>
                  </a:txBody>
                  <a:tcPr marL="68580" marR="68580" marT="0" marB="0" anchor="ctr"/>
                </a:tc>
                <a:tc>
                  <a:txBody>
                    <a:bodyPr/>
                    <a:lstStyle/>
                    <a:p>
                      <a:pPr algn="ctr">
                        <a:spcAft>
                          <a:spcPts val="0"/>
                        </a:spcAft>
                      </a:pPr>
                      <a:r>
                        <a:rPr lang="zh-TW" sz="2000" kern="50" baseline="0" dirty="0">
                          <a:solidFill>
                            <a:srgbClr val="FF0000"/>
                          </a:solidFill>
                          <a:effectLst/>
                        </a:rPr>
                        <a:t>低</a:t>
                      </a:r>
                      <a:endParaRPr lang="zh-TW" sz="2000" kern="50" baseline="0" dirty="0">
                        <a:solidFill>
                          <a:srgbClr val="FF0000"/>
                        </a:solidFill>
                        <a:effectLst/>
                        <a:latin typeface="Times New Roman"/>
                        <a:ea typeface="新細明體"/>
                      </a:endParaRPr>
                    </a:p>
                  </a:txBody>
                  <a:tcPr marL="68580" marR="68580" marT="0" marB="0" anchor="ctr"/>
                </a:tc>
                <a:tc>
                  <a:txBody>
                    <a:bodyPr/>
                    <a:lstStyle/>
                    <a:p>
                      <a:pPr algn="ctr">
                        <a:spcAft>
                          <a:spcPts val="0"/>
                        </a:spcAft>
                      </a:pPr>
                      <a:r>
                        <a:rPr lang="zh-TW" sz="2000" kern="50" baseline="0" dirty="0" smtClean="0">
                          <a:effectLst/>
                        </a:rPr>
                        <a:t>貼近</a:t>
                      </a:r>
                      <a:endParaRPr lang="en-US" altLang="zh-TW" sz="2000" kern="50" baseline="0" dirty="0" smtClean="0">
                        <a:effectLst/>
                      </a:endParaRPr>
                    </a:p>
                    <a:p>
                      <a:pPr algn="ctr">
                        <a:spcAft>
                          <a:spcPts val="0"/>
                        </a:spcAft>
                      </a:pPr>
                      <a:r>
                        <a:rPr lang="zh-TW" sz="2000" kern="50" baseline="0" dirty="0" smtClean="0">
                          <a:effectLst/>
                        </a:rPr>
                        <a:t>讀取</a:t>
                      </a:r>
                      <a:endParaRPr lang="zh-TW" sz="2000" kern="50" baseline="0" dirty="0">
                        <a:effectLst/>
                        <a:latin typeface="Times New Roman"/>
                        <a:ea typeface="新細明體"/>
                      </a:endParaRPr>
                    </a:p>
                  </a:txBody>
                  <a:tcPr marL="68580" marR="68580" marT="0" marB="0" anchor="ctr"/>
                </a:tc>
                <a:tc>
                  <a:txBody>
                    <a:bodyPr/>
                    <a:lstStyle/>
                    <a:p>
                      <a:pPr algn="ctr">
                        <a:spcAft>
                          <a:spcPts val="0"/>
                        </a:spcAft>
                      </a:pPr>
                      <a:r>
                        <a:rPr lang="zh-TW" sz="2000" kern="50" baseline="0">
                          <a:effectLst/>
                        </a:rPr>
                        <a:t>有</a:t>
                      </a:r>
                      <a:endParaRPr lang="zh-TW" sz="2000" kern="50" baseline="0">
                        <a:effectLst/>
                        <a:latin typeface="Times New Roman"/>
                        <a:ea typeface="新細明體"/>
                      </a:endParaRPr>
                    </a:p>
                  </a:txBody>
                  <a:tcPr marL="68580" marR="68580" marT="0" marB="0" anchor="ctr"/>
                </a:tc>
                <a:tc>
                  <a:txBody>
                    <a:bodyPr/>
                    <a:lstStyle/>
                    <a:p>
                      <a:pPr algn="ctr">
                        <a:spcAft>
                          <a:spcPts val="0"/>
                        </a:spcAft>
                      </a:pPr>
                      <a:r>
                        <a:rPr lang="zh-TW" sz="2000" kern="50" baseline="0" dirty="0">
                          <a:solidFill>
                            <a:srgbClr val="FF0000"/>
                          </a:solidFill>
                          <a:effectLst/>
                        </a:rPr>
                        <a:t>不需</a:t>
                      </a:r>
                      <a:endParaRPr lang="zh-TW" sz="2000" kern="50" baseline="0" dirty="0">
                        <a:solidFill>
                          <a:srgbClr val="FF0000"/>
                        </a:solidFill>
                        <a:effectLst/>
                        <a:latin typeface="Times New Roman"/>
                        <a:ea typeface="新細明體"/>
                      </a:endParaRPr>
                    </a:p>
                  </a:txBody>
                  <a:tcPr marL="68580" marR="68580" marT="0" marB="0" anchor="ctr"/>
                </a:tc>
                <a:tc>
                  <a:txBody>
                    <a:bodyPr/>
                    <a:lstStyle/>
                    <a:p>
                      <a:pPr algn="ctr">
                        <a:spcAft>
                          <a:spcPts val="0"/>
                        </a:spcAft>
                      </a:pPr>
                      <a:r>
                        <a:rPr lang="zh-TW" sz="2000" kern="50" baseline="0">
                          <a:effectLst/>
                        </a:rPr>
                        <a:t>被動</a:t>
                      </a:r>
                      <a:endParaRPr lang="zh-TW" sz="2000" kern="50" baseline="0">
                        <a:effectLst/>
                        <a:latin typeface="Times New Roman"/>
                        <a:ea typeface="新細明體"/>
                      </a:endParaRPr>
                    </a:p>
                  </a:txBody>
                  <a:tcPr marL="68580" marR="68580" marT="0" marB="0" anchor="ctr"/>
                </a:tc>
                <a:tc>
                  <a:txBody>
                    <a:bodyPr/>
                    <a:lstStyle/>
                    <a:p>
                      <a:pPr algn="ctr">
                        <a:spcAft>
                          <a:spcPts val="0"/>
                        </a:spcAft>
                      </a:pPr>
                      <a:r>
                        <a:rPr lang="zh-TW" sz="2000" kern="50" baseline="0">
                          <a:effectLst/>
                        </a:rPr>
                        <a:t>難</a:t>
                      </a:r>
                      <a:endParaRPr lang="zh-TW" sz="2000" kern="50" baseline="0">
                        <a:effectLst/>
                        <a:latin typeface="Times New Roman"/>
                        <a:ea typeface="新細明體"/>
                      </a:endParaRPr>
                    </a:p>
                  </a:txBody>
                  <a:tcPr marL="68580" marR="68580" marT="0" marB="0" anchor="ctr"/>
                </a:tc>
                <a:extLst>
                  <a:ext uri="{0D108BD9-81ED-4DB2-BD59-A6C34878D82A}">
                    <a16:rowId xmlns:a16="http://schemas.microsoft.com/office/drawing/2014/main" val="10001"/>
                  </a:ext>
                </a:extLst>
              </a:tr>
              <a:tr h="1171099">
                <a:tc>
                  <a:txBody>
                    <a:bodyPr/>
                    <a:lstStyle/>
                    <a:p>
                      <a:pPr algn="ctr">
                        <a:spcAft>
                          <a:spcPts val="0"/>
                        </a:spcAft>
                      </a:pPr>
                      <a:r>
                        <a:rPr lang="zh-TW" sz="2000" kern="50" baseline="0" dirty="0" smtClean="0">
                          <a:effectLst/>
                        </a:rPr>
                        <a:t>傳統</a:t>
                      </a:r>
                      <a:endParaRPr lang="en-US" altLang="zh-TW" sz="2000" kern="50" baseline="0" dirty="0" smtClean="0">
                        <a:effectLst/>
                      </a:endParaRPr>
                    </a:p>
                    <a:p>
                      <a:pPr algn="ctr">
                        <a:spcAft>
                          <a:spcPts val="0"/>
                        </a:spcAft>
                      </a:pPr>
                      <a:r>
                        <a:rPr lang="zh-TW" sz="2000" kern="50" baseline="0" dirty="0" smtClean="0">
                          <a:effectLst/>
                        </a:rPr>
                        <a:t>手</a:t>
                      </a:r>
                      <a:r>
                        <a:rPr lang="zh-TW" sz="2000" kern="50" baseline="0" dirty="0">
                          <a:effectLst/>
                        </a:rPr>
                        <a:t>鍊</a:t>
                      </a:r>
                      <a:endParaRPr lang="zh-TW" sz="2000" kern="50" baseline="0" dirty="0">
                        <a:effectLst/>
                        <a:latin typeface="Times New Roman"/>
                        <a:ea typeface="新細明體"/>
                      </a:endParaRPr>
                    </a:p>
                  </a:txBody>
                  <a:tcPr marL="68580" marR="68580" marT="0" marB="0" anchor="ctr"/>
                </a:tc>
                <a:tc>
                  <a:txBody>
                    <a:bodyPr/>
                    <a:lstStyle/>
                    <a:p>
                      <a:pPr algn="ctr">
                        <a:spcAft>
                          <a:spcPts val="0"/>
                        </a:spcAft>
                      </a:pPr>
                      <a:r>
                        <a:rPr lang="zh-TW" sz="2000" kern="50" baseline="0">
                          <a:effectLst/>
                        </a:rPr>
                        <a:t>低</a:t>
                      </a:r>
                      <a:endParaRPr lang="zh-TW" sz="2000" kern="50" baseline="0">
                        <a:effectLst/>
                        <a:latin typeface="Times New Roman"/>
                        <a:ea typeface="新細明體"/>
                      </a:endParaRPr>
                    </a:p>
                  </a:txBody>
                  <a:tcPr marL="68580" marR="68580" marT="0" marB="0" anchor="ctr"/>
                </a:tc>
                <a:tc>
                  <a:txBody>
                    <a:bodyPr/>
                    <a:lstStyle/>
                    <a:p>
                      <a:pPr algn="ctr">
                        <a:spcAft>
                          <a:spcPts val="0"/>
                        </a:spcAft>
                      </a:pPr>
                      <a:r>
                        <a:rPr lang="zh-TW" sz="2000" kern="50" baseline="0">
                          <a:effectLst/>
                        </a:rPr>
                        <a:t>中</a:t>
                      </a:r>
                      <a:endParaRPr lang="zh-TW" sz="2000" kern="50" baseline="0">
                        <a:effectLst/>
                        <a:latin typeface="Times New Roman"/>
                        <a:ea typeface="新細明體"/>
                      </a:endParaRPr>
                    </a:p>
                  </a:txBody>
                  <a:tcPr marL="68580" marR="68580" marT="0" marB="0" anchor="ctr"/>
                </a:tc>
                <a:tc>
                  <a:txBody>
                    <a:bodyPr/>
                    <a:lstStyle/>
                    <a:p>
                      <a:pPr algn="ctr">
                        <a:spcAft>
                          <a:spcPts val="0"/>
                        </a:spcAft>
                      </a:pPr>
                      <a:r>
                        <a:rPr lang="zh-TW" sz="2000" kern="50" baseline="0" dirty="0">
                          <a:solidFill>
                            <a:srgbClr val="FF0000"/>
                          </a:solidFill>
                          <a:effectLst/>
                        </a:rPr>
                        <a:t>低</a:t>
                      </a:r>
                      <a:endParaRPr lang="zh-TW" sz="2000" kern="50" baseline="0" dirty="0">
                        <a:solidFill>
                          <a:srgbClr val="FF0000"/>
                        </a:solidFill>
                        <a:effectLst/>
                        <a:latin typeface="Times New Roman"/>
                        <a:ea typeface="新細明體"/>
                      </a:endParaRPr>
                    </a:p>
                  </a:txBody>
                  <a:tcPr marL="68580" marR="68580" marT="0" marB="0" anchor="ctr"/>
                </a:tc>
                <a:tc>
                  <a:txBody>
                    <a:bodyPr/>
                    <a:lstStyle/>
                    <a:p>
                      <a:pPr algn="ctr">
                        <a:spcAft>
                          <a:spcPts val="0"/>
                        </a:spcAft>
                      </a:pPr>
                      <a:r>
                        <a:rPr lang="zh-TW" sz="2000" kern="50" baseline="0" dirty="0">
                          <a:effectLst/>
                        </a:rPr>
                        <a:t>近</a:t>
                      </a:r>
                      <a:endParaRPr lang="zh-TW" sz="2000" kern="50" baseline="0" dirty="0">
                        <a:effectLst/>
                        <a:latin typeface="Times New Roman"/>
                        <a:ea typeface="新細明體"/>
                      </a:endParaRPr>
                    </a:p>
                  </a:txBody>
                  <a:tcPr marL="68580" marR="68580" marT="0" marB="0" anchor="ctr"/>
                </a:tc>
                <a:tc>
                  <a:txBody>
                    <a:bodyPr/>
                    <a:lstStyle/>
                    <a:p>
                      <a:pPr algn="ctr">
                        <a:spcAft>
                          <a:spcPts val="0"/>
                        </a:spcAft>
                      </a:pPr>
                      <a:r>
                        <a:rPr lang="zh-TW" sz="2000" kern="50" baseline="0" dirty="0">
                          <a:effectLst/>
                        </a:rPr>
                        <a:t>有</a:t>
                      </a:r>
                      <a:endParaRPr lang="zh-TW" sz="2000" kern="50" baseline="0" dirty="0">
                        <a:effectLst/>
                        <a:latin typeface="Times New Roman"/>
                        <a:ea typeface="新細明體"/>
                      </a:endParaRPr>
                    </a:p>
                  </a:txBody>
                  <a:tcPr marL="68580" marR="68580" marT="0" marB="0" anchor="ctr"/>
                </a:tc>
                <a:tc>
                  <a:txBody>
                    <a:bodyPr/>
                    <a:lstStyle/>
                    <a:p>
                      <a:pPr algn="ctr">
                        <a:spcAft>
                          <a:spcPts val="0"/>
                        </a:spcAft>
                      </a:pPr>
                      <a:r>
                        <a:rPr lang="zh-TW" sz="2000" kern="50" baseline="0" dirty="0">
                          <a:solidFill>
                            <a:srgbClr val="FF0000"/>
                          </a:solidFill>
                          <a:effectLst/>
                        </a:rPr>
                        <a:t>不需</a:t>
                      </a:r>
                      <a:endParaRPr lang="zh-TW" sz="2000" kern="50" baseline="0" dirty="0">
                        <a:solidFill>
                          <a:srgbClr val="FF0000"/>
                        </a:solidFill>
                        <a:effectLst/>
                        <a:latin typeface="Times New Roman"/>
                        <a:ea typeface="新細明體"/>
                      </a:endParaRPr>
                    </a:p>
                  </a:txBody>
                  <a:tcPr marL="68580" marR="68580" marT="0" marB="0" anchor="ctr"/>
                </a:tc>
                <a:tc>
                  <a:txBody>
                    <a:bodyPr/>
                    <a:lstStyle/>
                    <a:p>
                      <a:pPr algn="ctr">
                        <a:spcAft>
                          <a:spcPts val="0"/>
                        </a:spcAft>
                      </a:pPr>
                      <a:r>
                        <a:rPr lang="zh-TW" sz="2000" kern="50" baseline="0">
                          <a:effectLst/>
                        </a:rPr>
                        <a:t>被動</a:t>
                      </a:r>
                      <a:endParaRPr lang="zh-TW" sz="2000" kern="50" baseline="0">
                        <a:effectLst/>
                        <a:latin typeface="Times New Roman"/>
                        <a:ea typeface="新細明體"/>
                      </a:endParaRPr>
                    </a:p>
                  </a:txBody>
                  <a:tcPr marL="68580" marR="68580" marT="0" marB="0" anchor="ctr"/>
                </a:tc>
                <a:tc>
                  <a:txBody>
                    <a:bodyPr/>
                    <a:lstStyle/>
                    <a:p>
                      <a:pPr algn="ctr">
                        <a:spcAft>
                          <a:spcPts val="0"/>
                        </a:spcAft>
                      </a:pPr>
                      <a:r>
                        <a:rPr lang="zh-TW" sz="2000" kern="50" baseline="0" dirty="0">
                          <a:effectLst/>
                        </a:rPr>
                        <a:t>難</a:t>
                      </a:r>
                      <a:endParaRPr lang="zh-TW" sz="2000" kern="50" baseline="0" dirty="0">
                        <a:effectLst/>
                        <a:latin typeface="Times New Roman"/>
                        <a:ea typeface="新細明體"/>
                      </a:endParaRPr>
                    </a:p>
                  </a:txBody>
                  <a:tcPr marL="68580" marR="68580" marT="0" marB="0" anchor="ctr"/>
                </a:tc>
                <a:extLst>
                  <a:ext uri="{0D108BD9-81ED-4DB2-BD59-A6C34878D82A}">
                    <a16:rowId xmlns:a16="http://schemas.microsoft.com/office/drawing/2014/main" val="10002"/>
                  </a:ext>
                </a:extLst>
              </a:tr>
              <a:tr h="1171099">
                <a:tc>
                  <a:txBody>
                    <a:bodyPr/>
                    <a:lstStyle/>
                    <a:p>
                      <a:pPr algn="ctr">
                        <a:spcAft>
                          <a:spcPts val="0"/>
                        </a:spcAft>
                      </a:pPr>
                      <a:r>
                        <a:rPr lang="zh-TW" sz="2000" kern="50" baseline="0">
                          <a:effectLst/>
                        </a:rPr>
                        <a:t>手機</a:t>
                      </a:r>
                    </a:p>
                    <a:p>
                      <a:pPr algn="ctr">
                        <a:spcAft>
                          <a:spcPts val="0"/>
                        </a:spcAft>
                      </a:pPr>
                      <a:r>
                        <a:rPr lang="zh-TW" sz="2000" kern="50" baseline="0">
                          <a:effectLst/>
                        </a:rPr>
                        <a:t>等</a:t>
                      </a:r>
                      <a:r>
                        <a:rPr lang="en-US" sz="2000" kern="50" baseline="0">
                          <a:effectLst/>
                        </a:rPr>
                        <a:t>GPS</a:t>
                      </a:r>
                      <a:endParaRPr lang="zh-TW" sz="2000" kern="50" baseline="0">
                        <a:effectLst/>
                      </a:endParaRPr>
                    </a:p>
                    <a:p>
                      <a:pPr algn="ctr">
                        <a:spcAft>
                          <a:spcPts val="0"/>
                        </a:spcAft>
                      </a:pPr>
                      <a:r>
                        <a:rPr lang="zh-TW" sz="2000" kern="50" baseline="0">
                          <a:effectLst/>
                        </a:rPr>
                        <a:t>設備</a:t>
                      </a:r>
                      <a:endParaRPr lang="zh-TW" sz="2000" kern="50" baseline="0">
                        <a:effectLst/>
                        <a:latin typeface="Times New Roman"/>
                        <a:ea typeface="新細明體"/>
                      </a:endParaRPr>
                    </a:p>
                  </a:txBody>
                  <a:tcPr marL="68580" marR="68580" marT="0" marB="0" anchor="ctr"/>
                </a:tc>
                <a:tc>
                  <a:txBody>
                    <a:bodyPr/>
                    <a:lstStyle/>
                    <a:p>
                      <a:pPr algn="ctr">
                        <a:spcAft>
                          <a:spcPts val="0"/>
                        </a:spcAft>
                      </a:pPr>
                      <a:r>
                        <a:rPr lang="zh-TW" sz="2000" kern="50" baseline="0">
                          <a:effectLst/>
                        </a:rPr>
                        <a:t>中</a:t>
                      </a:r>
                      <a:endParaRPr lang="zh-TW" sz="2000" kern="50" baseline="0">
                        <a:effectLst/>
                        <a:latin typeface="Times New Roman"/>
                        <a:ea typeface="新細明體"/>
                      </a:endParaRPr>
                    </a:p>
                  </a:txBody>
                  <a:tcPr marL="68580" marR="68580" marT="0" marB="0" anchor="ctr"/>
                </a:tc>
                <a:tc>
                  <a:txBody>
                    <a:bodyPr/>
                    <a:lstStyle/>
                    <a:p>
                      <a:pPr algn="ctr">
                        <a:spcAft>
                          <a:spcPts val="0"/>
                        </a:spcAft>
                      </a:pPr>
                      <a:r>
                        <a:rPr lang="zh-TW" sz="2000" kern="50" baseline="0" dirty="0">
                          <a:solidFill>
                            <a:srgbClr val="FF0000"/>
                          </a:solidFill>
                          <a:effectLst/>
                        </a:rPr>
                        <a:t>低</a:t>
                      </a:r>
                      <a:endParaRPr lang="zh-TW" sz="2000" kern="50" baseline="0" dirty="0">
                        <a:solidFill>
                          <a:srgbClr val="FF0000"/>
                        </a:solidFill>
                        <a:effectLst/>
                        <a:latin typeface="Times New Roman"/>
                        <a:ea typeface="新細明體"/>
                      </a:endParaRPr>
                    </a:p>
                  </a:txBody>
                  <a:tcPr marL="68580" marR="68580" marT="0" marB="0" anchor="ctr"/>
                </a:tc>
                <a:tc>
                  <a:txBody>
                    <a:bodyPr/>
                    <a:lstStyle/>
                    <a:p>
                      <a:pPr algn="ctr">
                        <a:spcAft>
                          <a:spcPts val="0"/>
                        </a:spcAft>
                      </a:pPr>
                      <a:r>
                        <a:rPr lang="zh-TW" sz="2000" kern="50" baseline="0">
                          <a:effectLst/>
                        </a:rPr>
                        <a:t>高</a:t>
                      </a:r>
                      <a:endParaRPr lang="zh-TW" sz="2000" kern="50" baseline="0">
                        <a:effectLst/>
                        <a:latin typeface="Times New Roman"/>
                        <a:ea typeface="新細明體"/>
                      </a:endParaRPr>
                    </a:p>
                  </a:txBody>
                  <a:tcPr marL="68580" marR="68580" marT="0" marB="0" anchor="ctr"/>
                </a:tc>
                <a:tc>
                  <a:txBody>
                    <a:bodyPr/>
                    <a:lstStyle/>
                    <a:p>
                      <a:pPr algn="ctr">
                        <a:spcAft>
                          <a:spcPts val="0"/>
                        </a:spcAft>
                      </a:pPr>
                      <a:r>
                        <a:rPr lang="zh-TW" sz="2000" kern="50" baseline="0" dirty="0" smtClean="0">
                          <a:solidFill>
                            <a:srgbClr val="FF0000"/>
                          </a:solidFill>
                          <a:effectLst/>
                        </a:rPr>
                        <a:t>遠端</a:t>
                      </a:r>
                      <a:endParaRPr lang="en-US" altLang="zh-TW" sz="2000" kern="50" baseline="0" dirty="0" smtClean="0">
                        <a:solidFill>
                          <a:srgbClr val="FF0000"/>
                        </a:solidFill>
                        <a:effectLst/>
                      </a:endParaRPr>
                    </a:p>
                    <a:p>
                      <a:pPr algn="ctr">
                        <a:spcAft>
                          <a:spcPts val="0"/>
                        </a:spcAft>
                      </a:pPr>
                      <a:r>
                        <a:rPr lang="zh-TW" sz="2000" kern="50" baseline="0" dirty="0" smtClean="0">
                          <a:solidFill>
                            <a:srgbClr val="FF0000"/>
                          </a:solidFill>
                          <a:effectLst/>
                        </a:rPr>
                        <a:t>讀取</a:t>
                      </a:r>
                      <a:endParaRPr lang="zh-TW" sz="2000" kern="50" baseline="0" dirty="0">
                        <a:solidFill>
                          <a:srgbClr val="FF0000"/>
                        </a:solidFill>
                        <a:effectLst/>
                        <a:latin typeface="Times New Roman"/>
                        <a:ea typeface="新細明體"/>
                      </a:endParaRPr>
                    </a:p>
                  </a:txBody>
                  <a:tcPr marL="68580" marR="68580" marT="0" marB="0" anchor="ctr"/>
                </a:tc>
                <a:tc>
                  <a:txBody>
                    <a:bodyPr/>
                    <a:lstStyle/>
                    <a:p>
                      <a:pPr algn="ctr">
                        <a:spcAft>
                          <a:spcPts val="0"/>
                        </a:spcAft>
                      </a:pPr>
                      <a:r>
                        <a:rPr lang="zh-TW" sz="2000" kern="50" baseline="0" dirty="0">
                          <a:solidFill>
                            <a:srgbClr val="FF0000"/>
                          </a:solidFill>
                          <a:effectLst/>
                        </a:rPr>
                        <a:t>無</a:t>
                      </a:r>
                      <a:endParaRPr lang="zh-TW" sz="2000" kern="50" baseline="0" dirty="0">
                        <a:solidFill>
                          <a:srgbClr val="FF0000"/>
                        </a:solidFill>
                        <a:effectLst/>
                        <a:latin typeface="Times New Roman"/>
                        <a:ea typeface="新細明體"/>
                      </a:endParaRPr>
                    </a:p>
                  </a:txBody>
                  <a:tcPr marL="68580" marR="68580" marT="0" marB="0" anchor="ctr"/>
                </a:tc>
                <a:tc>
                  <a:txBody>
                    <a:bodyPr/>
                    <a:lstStyle/>
                    <a:p>
                      <a:pPr algn="ctr">
                        <a:spcAft>
                          <a:spcPts val="0"/>
                        </a:spcAft>
                      </a:pPr>
                      <a:r>
                        <a:rPr lang="zh-TW" sz="2000" kern="50" baseline="0" dirty="0">
                          <a:effectLst/>
                        </a:rPr>
                        <a:t>需要</a:t>
                      </a:r>
                      <a:endParaRPr lang="zh-TW" sz="2000" kern="50" baseline="0" dirty="0">
                        <a:effectLst/>
                        <a:latin typeface="Times New Roman"/>
                        <a:ea typeface="新細明體"/>
                      </a:endParaRPr>
                    </a:p>
                  </a:txBody>
                  <a:tcPr marL="68580" marR="68580" marT="0" marB="0" anchor="ctr"/>
                </a:tc>
                <a:tc>
                  <a:txBody>
                    <a:bodyPr/>
                    <a:lstStyle/>
                    <a:p>
                      <a:pPr marL="0" algn="ctr" defTabSz="3086100" rtl="0" eaLnBrk="1" latinLnBrk="0" hangingPunct="1">
                        <a:spcAft>
                          <a:spcPts val="0"/>
                        </a:spcAft>
                      </a:pPr>
                      <a:r>
                        <a:rPr lang="zh-TW" sz="2000" kern="50" baseline="0" dirty="0">
                          <a:solidFill>
                            <a:srgbClr val="FF0000"/>
                          </a:solidFill>
                          <a:effectLst/>
                          <a:latin typeface="+mn-lt"/>
                          <a:ea typeface="+mn-ea"/>
                          <a:cs typeface="+mn-cs"/>
                        </a:rPr>
                        <a:t>主動</a:t>
                      </a:r>
                    </a:p>
                  </a:txBody>
                  <a:tcPr marL="68580" marR="68580" marT="0" marB="0" anchor="ctr"/>
                </a:tc>
                <a:tc>
                  <a:txBody>
                    <a:bodyPr/>
                    <a:lstStyle/>
                    <a:p>
                      <a:pPr algn="ctr">
                        <a:spcAft>
                          <a:spcPts val="0"/>
                        </a:spcAft>
                      </a:pPr>
                      <a:r>
                        <a:rPr lang="zh-TW" sz="2000" kern="50" baseline="0" dirty="0">
                          <a:solidFill>
                            <a:srgbClr val="FF0000"/>
                          </a:solidFill>
                          <a:effectLst/>
                        </a:rPr>
                        <a:t>易</a:t>
                      </a:r>
                      <a:endParaRPr lang="zh-TW" sz="2000" kern="50" baseline="0" dirty="0">
                        <a:solidFill>
                          <a:srgbClr val="FF0000"/>
                        </a:solidFill>
                        <a:effectLst/>
                        <a:latin typeface="Times New Roman"/>
                        <a:ea typeface="新細明體"/>
                      </a:endParaRPr>
                    </a:p>
                  </a:txBody>
                  <a:tcPr marL="68580" marR="68580" marT="0" marB="0" anchor="ctr"/>
                </a:tc>
                <a:extLst>
                  <a:ext uri="{0D108BD9-81ED-4DB2-BD59-A6C34878D82A}">
                    <a16:rowId xmlns:a16="http://schemas.microsoft.com/office/drawing/2014/main" val="10003"/>
                  </a:ext>
                </a:extLst>
              </a:tr>
              <a:tr h="1172601">
                <a:tc>
                  <a:txBody>
                    <a:bodyPr/>
                    <a:lstStyle/>
                    <a:p>
                      <a:pPr marR="152400" algn="ctr">
                        <a:spcAft>
                          <a:spcPts val="0"/>
                        </a:spcAft>
                      </a:pPr>
                      <a:r>
                        <a:rPr lang="en-US" sz="2000" kern="50" baseline="0" dirty="0">
                          <a:effectLst/>
                        </a:rPr>
                        <a:t> </a:t>
                      </a:r>
                      <a:r>
                        <a:rPr lang="zh-TW" sz="2000" kern="50" baseline="0" dirty="0">
                          <a:effectLst/>
                        </a:rPr>
                        <a:t>本</a:t>
                      </a:r>
                    </a:p>
                    <a:p>
                      <a:pPr marR="152400" algn="ctr">
                        <a:spcAft>
                          <a:spcPts val="0"/>
                        </a:spcAft>
                      </a:pPr>
                      <a:r>
                        <a:rPr lang="zh-TW" sz="2000" kern="50" baseline="0" dirty="0">
                          <a:effectLst/>
                        </a:rPr>
                        <a:t>作品</a:t>
                      </a:r>
                      <a:endParaRPr lang="zh-TW" sz="2000" kern="50" baseline="0" dirty="0">
                        <a:effectLst/>
                        <a:latin typeface="Times New Roman"/>
                        <a:ea typeface="新細明體"/>
                      </a:endParaRPr>
                    </a:p>
                  </a:txBody>
                  <a:tcPr marL="68580" marR="68580" marT="0" marB="0" anchor="ctr"/>
                </a:tc>
                <a:tc>
                  <a:txBody>
                    <a:bodyPr/>
                    <a:lstStyle/>
                    <a:p>
                      <a:pPr algn="ctr">
                        <a:spcAft>
                          <a:spcPts val="0"/>
                        </a:spcAft>
                      </a:pPr>
                      <a:r>
                        <a:rPr lang="zh-TW" sz="2000" kern="50" baseline="0" dirty="0">
                          <a:solidFill>
                            <a:srgbClr val="FF0000"/>
                          </a:solidFill>
                          <a:effectLst/>
                        </a:rPr>
                        <a:t>高</a:t>
                      </a:r>
                      <a:endParaRPr lang="zh-TW" sz="2000" kern="50" baseline="0" dirty="0">
                        <a:solidFill>
                          <a:srgbClr val="FF0000"/>
                        </a:solidFill>
                        <a:effectLst/>
                        <a:latin typeface="Times New Roman"/>
                        <a:ea typeface="新細明體"/>
                      </a:endParaRPr>
                    </a:p>
                  </a:txBody>
                  <a:tcPr marL="68580" marR="68580" marT="0" marB="0" anchor="ctr"/>
                </a:tc>
                <a:tc>
                  <a:txBody>
                    <a:bodyPr/>
                    <a:lstStyle/>
                    <a:p>
                      <a:pPr algn="ctr">
                        <a:spcAft>
                          <a:spcPts val="0"/>
                        </a:spcAft>
                      </a:pPr>
                      <a:r>
                        <a:rPr lang="zh-TW" sz="2000" kern="50" baseline="0" dirty="0">
                          <a:solidFill>
                            <a:srgbClr val="FF0000"/>
                          </a:solidFill>
                          <a:effectLst/>
                        </a:rPr>
                        <a:t>低</a:t>
                      </a:r>
                      <a:endParaRPr lang="zh-TW" sz="2000" kern="50" baseline="0" dirty="0">
                        <a:solidFill>
                          <a:srgbClr val="FF0000"/>
                        </a:solidFill>
                        <a:effectLst/>
                        <a:latin typeface="Times New Roman"/>
                        <a:ea typeface="新細明體"/>
                      </a:endParaRPr>
                    </a:p>
                  </a:txBody>
                  <a:tcPr marL="68580" marR="68580" marT="0" marB="0" anchor="ctr"/>
                </a:tc>
                <a:tc>
                  <a:txBody>
                    <a:bodyPr/>
                    <a:lstStyle/>
                    <a:p>
                      <a:pPr algn="ctr">
                        <a:spcAft>
                          <a:spcPts val="0"/>
                        </a:spcAft>
                      </a:pPr>
                      <a:r>
                        <a:rPr lang="zh-TW" sz="2000" kern="50" baseline="0" dirty="0">
                          <a:effectLst/>
                        </a:rPr>
                        <a:t>中</a:t>
                      </a:r>
                      <a:endParaRPr lang="zh-TW" sz="2000" kern="50" baseline="0" dirty="0">
                        <a:effectLst/>
                        <a:latin typeface="Times New Roman"/>
                        <a:ea typeface="新細明體"/>
                      </a:endParaRPr>
                    </a:p>
                  </a:txBody>
                  <a:tcPr marL="68580" marR="68580" marT="0" marB="0" anchor="ctr"/>
                </a:tc>
                <a:tc>
                  <a:txBody>
                    <a:bodyPr/>
                    <a:lstStyle/>
                    <a:p>
                      <a:pPr algn="ctr">
                        <a:spcAft>
                          <a:spcPts val="0"/>
                        </a:spcAft>
                      </a:pPr>
                      <a:r>
                        <a:rPr lang="zh-TW" altLang="zh-TW" sz="2000" kern="50" baseline="0" dirty="0" smtClean="0">
                          <a:solidFill>
                            <a:srgbClr val="FF0000"/>
                          </a:solidFill>
                          <a:effectLst/>
                        </a:rPr>
                        <a:t>遠端</a:t>
                      </a:r>
                      <a:endParaRPr lang="en-US" altLang="zh-TW" sz="2000" kern="50" baseline="0" dirty="0" smtClean="0">
                        <a:solidFill>
                          <a:srgbClr val="FF0000"/>
                        </a:solidFill>
                        <a:effectLst/>
                      </a:endParaRPr>
                    </a:p>
                    <a:p>
                      <a:pPr algn="ctr">
                        <a:spcAft>
                          <a:spcPts val="0"/>
                        </a:spcAft>
                      </a:pPr>
                      <a:r>
                        <a:rPr lang="zh-TW" altLang="zh-TW" sz="2000" kern="50" baseline="0" dirty="0" smtClean="0">
                          <a:solidFill>
                            <a:srgbClr val="FF0000"/>
                          </a:solidFill>
                          <a:effectLst/>
                        </a:rPr>
                        <a:t>讀取</a:t>
                      </a:r>
                      <a:endParaRPr lang="zh-TW" altLang="zh-TW" sz="2000" kern="50" baseline="0" dirty="0">
                        <a:solidFill>
                          <a:srgbClr val="FF0000"/>
                        </a:solidFill>
                        <a:effectLst/>
                        <a:latin typeface="Times New Roman"/>
                        <a:ea typeface="新細明體"/>
                      </a:endParaRPr>
                    </a:p>
                  </a:txBody>
                  <a:tcPr marL="68580" marR="68580" marT="0" marB="0" anchor="ctr"/>
                </a:tc>
                <a:tc>
                  <a:txBody>
                    <a:bodyPr/>
                    <a:lstStyle/>
                    <a:p>
                      <a:pPr>
                        <a:spcAft>
                          <a:spcPts val="0"/>
                        </a:spcAft>
                      </a:pPr>
                      <a:r>
                        <a:rPr lang="en-US" sz="2000" kern="50" baseline="0" dirty="0">
                          <a:effectLst/>
                        </a:rPr>
                        <a:t>  </a:t>
                      </a:r>
                      <a:r>
                        <a:rPr lang="zh-TW" altLang="en-US" sz="2000" kern="50" baseline="0" dirty="0" smtClean="0">
                          <a:effectLst/>
                        </a:rPr>
                        <a:t> </a:t>
                      </a:r>
                      <a:r>
                        <a:rPr lang="en-US" sz="2000" kern="50" baseline="0" dirty="0" smtClean="0">
                          <a:effectLst/>
                        </a:rPr>
                        <a:t> </a:t>
                      </a:r>
                      <a:r>
                        <a:rPr lang="zh-TW" sz="2000" kern="50" baseline="0" dirty="0">
                          <a:solidFill>
                            <a:srgbClr val="FF0000"/>
                          </a:solidFill>
                          <a:effectLst/>
                        </a:rPr>
                        <a:t>無</a:t>
                      </a:r>
                      <a:endParaRPr lang="zh-TW" sz="2000" kern="50" baseline="0" dirty="0">
                        <a:solidFill>
                          <a:srgbClr val="FF0000"/>
                        </a:solidFill>
                        <a:effectLst/>
                        <a:latin typeface="Times New Roman"/>
                        <a:ea typeface="新細明體"/>
                      </a:endParaRPr>
                    </a:p>
                  </a:txBody>
                  <a:tcPr marL="68580" marR="68580" marT="0" marB="0" anchor="ctr"/>
                </a:tc>
                <a:tc>
                  <a:txBody>
                    <a:bodyPr/>
                    <a:lstStyle/>
                    <a:p>
                      <a:pPr algn="ctr">
                        <a:spcAft>
                          <a:spcPts val="0"/>
                        </a:spcAft>
                      </a:pPr>
                      <a:r>
                        <a:rPr lang="zh-TW" sz="2000" kern="50" baseline="0" dirty="0">
                          <a:solidFill>
                            <a:srgbClr val="FF0000"/>
                          </a:solidFill>
                          <a:effectLst/>
                        </a:rPr>
                        <a:t>不需</a:t>
                      </a:r>
                      <a:endParaRPr lang="zh-TW" sz="2000" kern="50" baseline="0" dirty="0">
                        <a:solidFill>
                          <a:srgbClr val="FF0000"/>
                        </a:solidFill>
                        <a:effectLst/>
                        <a:latin typeface="Times New Roman"/>
                        <a:ea typeface="新細明體"/>
                      </a:endParaRPr>
                    </a:p>
                  </a:txBody>
                  <a:tcPr marL="68580" marR="68580" marT="0" marB="0" anchor="ctr"/>
                </a:tc>
                <a:tc>
                  <a:txBody>
                    <a:bodyPr/>
                    <a:lstStyle/>
                    <a:p>
                      <a:pPr algn="ctr">
                        <a:spcAft>
                          <a:spcPts val="0"/>
                        </a:spcAft>
                      </a:pPr>
                      <a:r>
                        <a:rPr lang="zh-TW" sz="2000" kern="50" baseline="0" dirty="0">
                          <a:solidFill>
                            <a:srgbClr val="FF0000"/>
                          </a:solidFill>
                          <a:effectLst/>
                        </a:rPr>
                        <a:t>主動</a:t>
                      </a:r>
                      <a:endParaRPr lang="zh-TW" sz="2000" kern="50" baseline="0" dirty="0">
                        <a:solidFill>
                          <a:srgbClr val="FF0000"/>
                        </a:solidFill>
                        <a:effectLst/>
                        <a:latin typeface="Times New Roman"/>
                        <a:ea typeface="新細明體"/>
                      </a:endParaRPr>
                    </a:p>
                  </a:txBody>
                  <a:tcPr marL="68580" marR="68580" marT="0" marB="0" anchor="ctr"/>
                </a:tc>
                <a:tc>
                  <a:txBody>
                    <a:bodyPr/>
                    <a:lstStyle/>
                    <a:p>
                      <a:pPr marL="0" algn="ctr" defTabSz="3086100" rtl="0" eaLnBrk="1" latinLnBrk="0" hangingPunct="1">
                        <a:spcAft>
                          <a:spcPts val="0"/>
                        </a:spcAft>
                      </a:pPr>
                      <a:r>
                        <a:rPr lang="zh-TW" sz="2000" kern="50" baseline="0" dirty="0">
                          <a:solidFill>
                            <a:srgbClr val="FF0000"/>
                          </a:solidFill>
                          <a:effectLst/>
                          <a:latin typeface="+mn-lt"/>
                          <a:ea typeface="+mn-ea"/>
                          <a:cs typeface="+mn-cs"/>
                        </a:rPr>
                        <a:t>易</a:t>
                      </a:r>
                    </a:p>
                  </a:txBody>
                  <a:tcPr marL="68580" marR="68580" marT="0" marB="0" anchor="ctr"/>
                </a:tc>
                <a:extLst>
                  <a:ext uri="{0D108BD9-81ED-4DB2-BD59-A6C34878D82A}">
                    <a16:rowId xmlns:a16="http://schemas.microsoft.com/office/drawing/2014/main" val="10004"/>
                  </a:ext>
                </a:extLst>
              </a:tr>
            </a:tbl>
          </a:graphicData>
        </a:graphic>
      </p:graphicFrame>
      <p:sp>
        <p:nvSpPr>
          <p:cNvPr id="15" name="矩形 14"/>
          <p:cNvSpPr/>
          <p:nvPr/>
        </p:nvSpPr>
        <p:spPr>
          <a:xfrm>
            <a:off x="11061310" y="17066121"/>
            <a:ext cx="10065255" cy="4154984"/>
          </a:xfrm>
          <a:prstGeom prst="rect">
            <a:avLst/>
          </a:prstGeom>
        </p:spPr>
        <p:txBody>
          <a:bodyPr wrap="square">
            <a:spAutoFit/>
          </a:bodyPr>
          <a:lstStyle/>
          <a:p>
            <a:pPr algn="just"/>
            <a:r>
              <a:rPr lang="zh-TW" altLang="zh-TW" sz="2400" dirty="0">
                <a:latin typeface="Times New Roman" pitchFamily="18" charset="0"/>
                <a:ea typeface="標楷體" pitchFamily="65" charset="-120"/>
                <a:cs typeface="Times New Roman" pitchFamily="18" charset="0"/>
              </a:rPr>
              <a:t>表</a:t>
            </a:r>
            <a:r>
              <a:rPr lang="en-US" altLang="zh-TW" sz="2400" dirty="0">
                <a:latin typeface="Times New Roman" pitchFamily="18" charset="0"/>
                <a:ea typeface="標楷體" pitchFamily="65" charset="-120"/>
                <a:cs typeface="Times New Roman" pitchFamily="18" charset="0"/>
              </a:rPr>
              <a:t>1</a:t>
            </a:r>
            <a:r>
              <a:rPr lang="zh-TW" altLang="zh-TW" sz="2400" dirty="0">
                <a:latin typeface="Times New Roman" pitchFamily="18" charset="0"/>
                <a:ea typeface="標楷體" pitchFamily="65" charset="-120"/>
                <a:cs typeface="Times New Roman" pitchFamily="18" charset="0"/>
              </a:rPr>
              <a:t>為各項產品比較圖，操作的便利性為，使用該產品，尋找失智者時，所需要手續的複雜度，例如</a:t>
            </a:r>
            <a:r>
              <a:rPr lang="en-US" altLang="zh-TW" sz="2400" dirty="0">
                <a:latin typeface="Times New Roman" pitchFamily="18" charset="0"/>
                <a:ea typeface="標楷體" pitchFamily="65" charset="-120"/>
                <a:cs typeface="Times New Roman" pitchFamily="18" charset="0"/>
              </a:rPr>
              <a:t>NFC</a:t>
            </a:r>
            <a:r>
              <a:rPr lang="zh-TW" altLang="zh-TW" sz="2400" dirty="0">
                <a:latin typeface="Times New Roman" pitchFamily="18" charset="0"/>
                <a:ea typeface="標楷體" pitchFamily="65" charset="-120"/>
                <a:cs typeface="Times New Roman" pitchFamily="18" charset="0"/>
              </a:rPr>
              <a:t>手環的便利性較低，因為必須要有人察覺失智者，並以手機去偵測，並比對資料庫</a:t>
            </a:r>
            <a:r>
              <a:rPr lang="zh-TW" altLang="zh-TW" sz="2400" dirty="0" smtClean="0">
                <a:latin typeface="Times New Roman" pitchFamily="18" charset="0"/>
                <a:ea typeface="標楷體" pitchFamily="65" charset="-120"/>
                <a:cs typeface="Times New Roman" pitchFamily="18" charset="0"/>
              </a:rPr>
              <a:t>後再通知</a:t>
            </a:r>
            <a:r>
              <a:rPr lang="zh-TW" altLang="en-US" sz="2400" dirty="0" smtClean="0">
                <a:latin typeface="Times New Roman" pitchFamily="18" charset="0"/>
                <a:ea typeface="標楷體" pitchFamily="65" charset="-120"/>
                <a:cs typeface="Times New Roman" pitchFamily="18" charset="0"/>
              </a:rPr>
              <a:t>家屬</a:t>
            </a:r>
            <a:r>
              <a:rPr lang="zh-TW" altLang="zh-TW" sz="2400" dirty="0" smtClean="0">
                <a:latin typeface="Times New Roman" pitchFamily="18" charset="0"/>
                <a:ea typeface="標楷體" pitchFamily="65" charset="-120"/>
                <a:cs typeface="Times New Roman" pitchFamily="18" charset="0"/>
              </a:rPr>
              <a:t>，</a:t>
            </a:r>
            <a:r>
              <a:rPr lang="zh-TW" altLang="zh-TW" sz="2400" dirty="0">
                <a:latin typeface="Times New Roman" pitchFamily="18" charset="0"/>
                <a:ea typeface="標楷體" pitchFamily="65" charset="-120"/>
                <a:cs typeface="Times New Roman" pitchFamily="18" charset="0"/>
              </a:rPr>
              <a:t>而需社福單位協助則是智慧型穿戴式產品最低，不必耗費社會人物力，即可找尋，成本方面是傳統手鍊花費最便宜，在偵測距離方面，則是穿戴式產品與手機勝，因為</a:t>
            </a:r>
            <a:r>
              <a:rPr lang="en-US" altLang="zh-TW" sz="2400" dirty="0">
                <a:latin typeface="Times New Roman" pitchFamily="18" charset="0"/>
                <a:ea typeface="標楷體" pitchFamily="65" charset="-120"/>
                <a:cs typeface="Times New Roman" pitchFamily="18" charset="0"/>
              </a:rPr>
              <a:t>NFC</a:t>
            </a:r>
            <a:r>
              <a:rPr lang="zh-TW" altLang="zh-TW" sz="2400" dirty="0">
                <a:latin typeface="Times New Roman" pitchFamily="18" charset="0"/>
                <a:ea typeface="標楷體" pitchFamily="65" charset="-120"/>
                <a:cs typeface="Times New Roman" pitchFamily="18" charset="0"/>
              </a:rPr>
              <a:t>需要貼近偵測，前者則可以不受限於距離，而時間限制方面，是指例如晚間時，傳統手環與</a:t>
            </a:r>
            <a:r>
              <a:rPr lang="en-US" altLang="zh-TW" sz="2400" dirty="0">
                <a:latin typeface="Times New Roman" pitchFamily="18" charset="0"/>
                <a:ea typeface="標楷體" pitchFamily="65" charset="-120"/>
                <a:cs typeface="Times New Roman" pitchFamily="18" charset="0"/>
              </a:rPr>
              <a:t>NFC</a:t>
            </a:r>
            <a:r>
              <a:rPr lang="zh-TW" altLang="zh-TW" sz="2400" dirty="0">
                <a:latin typeface="Times New Roman" pitchFamily="18" charset="0"/>
                <a:ea typeface="標楷體" pitchFamily="65" charset="-120"/>
                <a:cs typeface="Times New Roman" pitchFamily="18" charset="0"/>
              </a:rPr>
              <a:t>，無法連</a:t>
            </a:r>
            <a:r>
              <a:rPr lang="zh-TW" altLang="zh-TW" sz="2400" dirty="0" smtClean="0">
                <a:latin typeface="Times New Roman" pitchFamily="18" charset="0"/>
                <a:ea typeface="標楷體" pitchFamily="65" charset="-120"/>
                <a:cs typeface="Times New Roman" pitchFamily="18" charset="0"/>
              </a:rPr>
              <a:t>線社</a:t>
            </a:r>
            <a:r>
              <a:rPr lang="zh-TW" altLang="en-US" sz="2400" dirty="0" smtClean="0">
                <a:latin typeface="Times New Roman" pitchFamily="18" charset="0"/>
                <a:ea typeface="標楷體" pitchFamily="65" charset="-120"/>
                <a:cs typeface="Times New Roman" pitchFamily="18" charset="0"/>
              </a:rPr>
              <a:t>福單位</a:t>
            </a:r>
            <a:r>
              <a:rPr lang="zh-TW" altLang="zh-TW" sz="2400" dirty="0" smtClean="0">
                <a:latin typeface="Times New Roman" pitchFamily="18" charset="0"/>
                <a:ea typeface="標楷體" pitchFamily="65" charset="-120"/>
                <a:cs typeface="Times New Roman" pitchFamily="18" charset="0"/>
              </a:rPr>
              <a:t>做確認而</a:t>
            </a:r>
            <a:r>
              <a:rPr lang="zh-TW" altLang="zh-TW" sz="2400" dirty="0">
                <a:latin typeface="Times New Roman" pitchFamily="18" charset="0"/>
                <a:ea typeface="標楷體" pitchFamily="65" charset="-120"/>
                <a:cs typeface="Times New Roman" pitchFamily="18" charset="0"/>
              </a:rPr>
              <a:t>造成時間延誤，而</a:t>
            </a:r>
            <a:r>
              <a:rPr lang="en-US" altLang="zh-TW" sz="2400" dirty="0">
                <a:latin typeface="Times New Roman" pitchFamily="18" charset="0"/>
                <a:ea typeface="標楷體" pitchFamily="65" charset="-120"/>
                <a:cs typeface="Times New Roman" pitchFamily="18" charset="0"/>
              </a:rPr>
              <a:t>3G</a:t>
            </a:r>
            <a:r>
              <a:rPr lang="zh-TW" altLang="zh-TW" sz="2400" dirty="0">
                <a:latin typeface="Times New Roman" pitchFamily="18" charset="0"/>
                <a:ea typeface="標楷體" pitchFamily="65" charset="-120"/>
                <a:cs typeface="Times New Roman" pitchFamily="18" charset="0"/>
              </a:rPr>
              <a:t>網路，則是手機必須依賴連線，才能做確認，在協尋方式中，智慧型穿戴式產品表現最佳，因為產品可以在最短的時間下，及時搜尋，馬上找到位置， 推估路徑，並提供鈴聲，增加尋回機率，最後的掌握即時動態，則是裝置數分鐘就更新一次位置，可以保持最新位置</a:t>
            </a:r>
            <a:r>
              <a:rPr lang="zh-TW" altLang="zh-TW" sz="2400" dirty="0" smtClean="0">
                <a:latin typeface="Times New Roman" pitchFamily="18" charset="0"/>
                <a:ea typeface="標楷體" pitchFamily="65" charset="-120"/>
                <a:cs typeface="Times New Roman" pitchFamily="18" charset="0"/>
              </a:rPr>
              <a:t>。</a:t>
            </a:r>
            <a:endParaRPr lang="en-US" altLang="zh-TW" sz="2400" dirty="0" smtClean="0">
              <a:latin typeface="Times New Roman" pitchFamily="18" charset="0"/>
              <a:ea typeface="標楷體" pitchFamily="65" charset="-120"/>
              <a:cs typeface="Times New Roman" pitchFamily="18" charset="0"/>
            </a:endParaRPr>
          </a:p>
        </p:txBody>
      </p:sp>
      <p:sp>
        <p:nvSpPr>
          <p:cNvPr id="16" name="矩形 15"/>
          <p:cNvSpPr/>
          <p:nvPr/>
        </p:nvSpPr>
        <p:spPr>
          <a:xfrm>
            <a:off x="11065402" y="21458609"/>
            <a:ext cx="10065255" cy="5262979"/>
          </a:xfrm>
          <a:prstGeom prst="rect">
            <a:avLst/>
          </a:prstGeom>
        </p:spPr>
        <p:txBody>
          <a:bodyPr wrap="square">
            <a:spAutoFit/>
          </a:bodyPr>
          <a:lstStyle/>
          <a:p>
            <a:pPr algn="just" fontAlgn="b"/>
            <a:r>
              <a:rPr lang="zh-TW" altLang="zh-TW" sz="2400" dirty="0">
                <a:latin typeface="Times New Roman" pitchFamily="18" charset="0"/>
                <a:ea typeface="標楷體" pitchFamily="65" charset="-120"/>
                <a:cs typeface="Times New Roman" pitchFamily="18" charset="0"/>
              </a:rPr>
              <a:t>定位器系統軟體的流程圖如下</a:t>
            </a:r>
            <a:r>
              <a:rPr lang="zh-TW" altLang="zh-TW" sz="2400" dirty="0" smtClean="0">
                <a:latin typeface="Times New Roman" pitchFamily="18" charset="0"/>
                <a:ea typeface="標楷體" pitchFamily="65" charset="-120"/>
                <a:cs typeface="Times New Roman" pitchFamily="18" charset="0"/>
              </a:rPr>
              <a:t>圖</a:t>
            </a:r>
            <a:r>
              <a:rPr lang="en-US" altLang="zh-TW" sz="2400" dirty="0" smtClean="0">
                <a:latin typeface="Times New Roman" pitchFamily="18" charset="0"/>
                <a:ea typeface="標楷體" pitchFamily="65" charset="-120"/>
                <a:cs typeface="Times New Roman" pitchFamily="18" charset="0"/>
              </a:rPr>
              <a:t>3(a</a:t>
            </a:r>
            <a:r>
              <a:rPr lang="en-US" altLang="zh-TW" sz="2400" dirty="0">
                <a:latin typeface="Times New Roman" pitchFamily="18" charset="0"/>
                <a:ea typeface="標楷體" pitchFamily="65" charset="-120"/>
                <a:cs typeface="Times New Roman" pitchFamily="18" charset="0"/>
              </a:rPr>
              <a:t>)</a:t>
            </a:r>
            <a:r>
              <a:rPr lang="zh-TW" altLang="zh-TW" sz="2400" dirty="0">
                <a:latin typeface="Times New Roman" pitchFamily="18" charset="0"/>
                <a:ea typeface="標楷體" pitchFamily="65" charset="-120"/>
                <a:cs typeface="Times New Roman" pitchFamily="18" charset="0"/>
              </a:rPr>
              <a:t>，產品流程一開始產品是處待機休眠狀態，在經過簡訊傳送密碼去觸發後，開始啟動，先判斷是否經過</a:t>
            </a:r>
            <a:r>
              <a:rPr lang="en-US" altLang="zh-TW" sz="2400" dirty="0">
                <a:latin typeface="Times New Roman" pitchFamily="18" charset="0"/>
                <a:ea typeface="標楷體" pitchFamily="65" charset="-120"/>
                <a:cs typeface="Times New Roman" pitchFamily="18" charset="0"/>
              </a:rPr>
              <a:t>24hr</a:t>
            </a:r>
            <a:r>
              <a:rPr lang="zh-TW" altLang="zh-TW" sz="2400" dirty="0">
                <a:latin typeface="Times New Roman" pitchFamily="18" charset="0"/>
                <a:ea typeface="標楷體" pitchFamily="65" charset="-120"/>
                <a:cs typeface="Times New Roman" pitchFamily="18" charset="0"/>
              </a:rPr>
              <a:t>，是則自動提醒你該報警，且自動簡訊幫你報警，並提供警方，失智者最後出現位置，否就判斷是否</a:t>
            </a:r>
            <a:r>
              <a:rPr lang="en-US" altLang="zh-TW" sz="2400" dirty="0">
                <a:latin typeface="Times New Roman" pitchFamily="18" charset="0"/>
                <a:ea typeface="標楷體" pitchFamily="65" charset="-120"/>
                <a:cs typeface="Times New Roman" pitchFamily="18" charset="0"/>
              </a:rPr>
              <a:t>20</a:t>
            </a:r>
            <a:r>
              <a:rPr lang="zh-TW" altLang="zh-TW" sz="2400" dirty="0">
                <a:latin typeface="Times New Roman" pitchFamily="18" charset="0"/>
                <a:ea typeface="標楷體" pitchFamily="65" charset="-120"/>
                <a:cs typeface="Times New Roman" pitchFamily="18" charset="0"/>
              </a:rPr>
              <a:t>次沒</a:t>
            </a:r>
            <a:r>
              <a:rPr lang="en-US" altLang="zh-TW" sz="2400" dirty="0">
                <a:latin typeface="Times New Roman" pitchFamily="18" charset="0"/>
                <a:ea typeface="標楷體" pitchFamily="65" charset="-120"/>
                <a:cs typeface="Times New Roman" pitchFamily="18" charset="0"/>
              </a:rPr>
              <a:t>GPS</a:t>
            </a:r>
            <a:r>
              <a:rPr lang="zh-TW" altLang="zh-TW" sz="2400" dirty="0">
                <a:latin typeface="Times New Roman" pitchFamily="18" charset="0"/>
                <a:ea typeface="標楷體" pitchFamily="65" charset="-120"/>
                <a:cs typeface="Times New Roman" pitchFamily="18" charset="0"/>
              </a:rPr>
              <a:t>信號，如否就經搜尋，得到經緯度參數後，在程式中生成網址，最後發送網址到簡訊，再回去判斷是否</a:t>
            </a:r>
            <a:r>
              <a:rPr lang="en-US" altLang="zh-TW" sz="2400" dirty="0">
                <a:latin typeface="Times New Roman" pitchFamily="18" charset="0"/>
                <a:ea typeface="標楷體" pitchFamily="65" charset="-120"/>
                <a:cs typeface="Times New Roman" pitchFamily="18" charset="0"/>
              </a:rPr>
              <a:t>20</a:t>
            </a:r>
            <a:r>
              <a:rPr lang="zh-TW" altLang="zh-TW" sz="2400" dirty="0">
                <a:latin typeface="Times New Roman" pitchFamily="18" charset="0"/>
                <a:ea typeface="標楷體" pitchFamily="65" charset="-120"/>
                <a:cs typeface="Times New Roman" pitchFamily="18" charset="0"/>
              </a:rPr>
              <a:t>次沒</a:t>
            </a:r>
            <a:r>
              <a:rPr lang="en-US" altLang="zh-TW" sz="2400" dirty="0">
                <a:latin typeface="Times New Roman" pitchFamily="18" charset="0"/>
                <a:ea typeface="標楷體" pitchFamily="65" charset="-120"/>
                <a:cs typeface="Times New Roman" pitchFamily="18" charset="0"/>
              </a:rPr>
              <a:t>GPS</a:t>
            </a:r>
            <a:r>
              <a:rPr lang="zh-TW" altLang="zh-TW" sz="2400" dirty="0">
                <a:latin typeface="Times New Roman" pitchFamily="18" charset="0"/>
                <a:ea typeface="標楷體" pitchFamily="65" charset="-120"/>
                <a:cs typeface="Times New Roman" pitchFamily="18" charset="0"/>
              </a:rPr>
              <a:t>信號，是則啟動休眠，然後判斷是否</a:t>
            </a:r>
            <a:r>
              <a:rPr lang="en-US" altLang="zh-TW" sz="2400" dirty="0">
                <a:latin typeface="Times New Roman" pitchFamily="18" charset="0"/>
                <a:ea typeface="標楷體" pitchFamily="65" charset="-120"/>
                <a:cs typeface="Times New Roman" pitchFamily="18" charset="0"/>
              </a:rPr>
              <a:t>60</a:t>
            </a:r>
            <a:r>
              <a:rPr lang="zh-TW" altLang="zh-TW" sz="2400" dirty="0">
                <a:latin typeface="Times New Roman" pitchFamily="18" charset="0"/>
                <a:ea typeface="標楷體" pitchFamily="65" charset="-120"/>
                <a:cs typeface="Times New Roman" pitchFamily="18" charset="0"/>
              </a:rPr>
              <a:t>分鐘後，是則重新啟動</a:t>
            </a:r>
            <a:r>
              <a:rPr lang="en-US" altLang="zh-TW" sz="2400" dirty="0">
                <a:latin typeface="Times New Roman" pitchFamily="18" charset="0"/>
                <a:ea typeface="標楷體" pitchFamily="65" charset="-120"/>
                <a:cs typeface="Times New Roman" pitchFamily="18" charset="0"/>
              </a:rPr>
              <a:t>GPS</a:t>
            </a:r>
            <a:r>
              <a:rPr lang="zh-TW" altLang="zh-TW" sz="2400" dirty="0">
                <a:latin typeface="Times New Roman" pitchFamily="18" charset="0"/>
                <a:ea typeface="標楷體" pitchFamily="65" charset="-120"/>
                <a:cs typeface="Times New Roman" pitchFamily="18" charset="0"/>
              </a:rPr>
              <a:t>，否就結束。</a:t>
            </a:r>
          </a:p>
          <a:p>
            <a:pPr algn="just" fontAlgn="b"/>
            <a:r>
              <a:rPr lang="en-US" altLang="zh-TW" sz="2400" dirty="0">
                <a:latin typeface="Times New Roman" pitchFamily="18" charset="0"/>
                <a:ea typeface="標楷體" pitchFamily="65" charset="-120"/>
                <a:cs typeface="Times New Roman" pitchFamily="18" charset="0"/>
              </a:rPr>
              <a:t>    </a:t>
            </a:r>
            <a:r>
              <a:rPr lang="zh-TW" altLang="zh-TW" sz="2400" dirty="0">
                <a:latin typeface="Times New Roman" pitchFamily="18" charset="0"/>
                <a:ea typeface="標楷體" pitchFamily="65" charset="-120"/>
                <a:cs typeface="Times New Roman" pitchFamily="18" charset="0"/>
              </a:rPr>
              <a:t>手機簡訊鏈結流程則是如</a:t>
            </a:r>
            <a:r>
              <a:rPr lang="zh-TW" altLang="zh-TW" sz="2400" dirty="0" smtClean="0">
                <a:latin typeface="Times New Roman" pitchFamily="18" charset="0"/>
                <a:ea typeface="標楷體" pitchFamily="65" charset="-120"/>
                <a:cs typeface="Times New Roman" pitchFamily="18" charset="0"/>
              </a:rPr>
              <a:t>圖</a:t>
            </a:r>
            <a:r>
              <a:rPr lang="en-US" altLang="zh-TW" sz="2400" dirty="0" smtClean="0">
                <a:latin typeface="Times New Roman" pitchFamily="18" charset="0"/>
                <a:ea typeface="標楷體" pitchFamily="65" charset="-120"/>
                <a:cs typeface="Times New Roman" pitchFamily="18" charset="0"/>
              </a:rPr>
              <a:t>3(b</a:t>
            </a:r>
            <a:r>
              <a:rPr lang="en-US" altLang="zh-TW" sz="2400" dirty="0">
                <a:latin typeface="Times New Roman" pitchFamily="18" charset="0"/>
                <a:ea typeface="標楷體" pitchFamily="65" charset="-120"/>
                <a:cs typeface="Times New Roman" pitchFamily="18" charset="0"/>
              </a:rPr>
              <a:t>) </a:t>
            </a:r>
            <a:r>
              <a:rPr lang="zh-TW" altLang="zh-TW" sz="2400" dirty="0">
                <a:latin typeface="Times New Roman" pitchFamily="18" charset="0"/>
                <a:ea typeface="標楷體" pitchFamily="65" charset="-120"/>
                <a:cs typeface="Times New Roman" pitchFamily="18" charset="0"/>
              </a:rPr>
              <a:t>，</a:t>
            </a:r>
            <a:r>
              <a:rPr lang="zh-TW" altLang="zh-TW" sz="2400" dirty="0" smtClean="0">
                <a:latin typeface="Times New Roman" pitchFamily="18" charset="0"/>
                <a:ea typeface="標楷體" pitchFamily="65" charset="-120"/>
                <a:cs typeface="Times New Roman" pitchFamily="18" charset="0"/>
              </a:rPr>
              <a:t>當</a:t>
            </a:r>
            <a:r>
              <a:rPr lang="zh-TW" altLang="en-US" sz="2400" dirty="0">
                <a:latin typeface="Times New Roman" pitchFamily="18" charset="0"/>
                <a:ea typeface="標楷體" pitchFamily="65" charset="-120"/>
                <a:cs typeface="Times New Roman" pitchFamily="18" charset="0"/>
              </a:rPr>
              <a:t>要協尋</a:t>
            </a:r>
            <a:r>
              <a:rPr lang="zh-TW" altLang="zh-TW" sz="2400" dirty="0" smtClean="0">
                <a:latin typeface="Times New Roman" pitchFamily="18" charset="0"/>
                <a:ea typeface="標楷體" pitchFamily="65" charset="-120"/>
                <a:cs typeface="Times New Roman" pitchFamily="18" charset="0"/>
              </a:rPr>
              <a:t>失智者，</a:t>
            </a:r>
            <a:r>
              <a:rPr lang="zh-TW" altLang="en-US" sz="2400" dirty="0" smtClean="0">
                <a:latin typeface="Times New Roman" pitchFamily="18" charset="0"/>
                <a:ea typeface="標楷體" pitchFamily="65" charset="-120"/>
                <a:cs typeface="Times New Roman" pitchFamily="18" charset="0"/>
              </a:rPr>
              <a:t>就</a:t>
            </a:r>
            <a:r>
              <a:rPr lang="zh-TW" altLang="zh-TW" sz="2400" dirty="0" smtClean="0">
                <a:latin typeface="Times New Roman" pitchFamily="18" charset="0"/>
                <a:ea typeface="標楷體" pitchFamily="65" charset="-120"/>
                <a:cs typeface="Times New Roman" pitchFamily="18" charset="0"/>
              </a:rPr>
              <a:t>打開</a:t>
            </a:r>
            <a:r>
              <a:rPr lang="zh-TW" altLang="zh-TW" sz="2400" dirty="0">
                <a:latin typeface="Times New Roman" pitchFamily="18" charset="0"/>
                <a:ea typeface="標楷體" pitchFamily="65" charset="-120"/>
                <a:cs typeface="Times New Roman" pitchFamily="18" charset="0"/>
              </a:rPr>
              <a:t>手機輸入密碼簡訊，再經過裝置搜尋與生成網址後，會自動的寄發連結的網址</a:t>
            </a:r>
            <a:r>
              <a:rPr lang="zh-TW" altLang="zh-TW" sz="2400" dirty="0" smtClean="0">
                <a:latin typeface="Times New Roman" pitchFamily="18" charset="0"/>
                <a:ea typeface="標楷體" pitchFamily="65" charset="-120"/>
                <a:cs typeface="Times New Roman" pitchFamily="18" charset="0"/>
              </a:rPr>
              <a:t>簡訊</a:t>
            </a:r>
            <a:endParaRPr lang="en-US" altLang="zh-TW" sz="2400" dirty="0" smtClean="0">
              <a:latin typeface="Times New Roman" pitchFamily="18" charset="0"/>
              <a:ea typeface="標楷體" pitchFamily="65" charset="-120"/>
              <a:cs typeface="Times New Roman" pitchFamily="18" charset="0"/>
            </a:endParaRPr>
          </a:p>
          <a:p>
            <a:pPr algn="just" fontAlgn="b"/>
            <a:r>
              <a:rPr lang="zh-TW" altLang="zh-TW" sz="2400" dirty="0" smtClean="0">
                <a:latin typeface="Times New Roman" pitchFamily="18" charset="0"/>
                <a:ea typeface="標楷體" pitchFamily="65" charset="-120"/>
                <a:cs typeface="Times New Roman" pitchFamily="18" charset="0"/>
              </a:rPr>
              <a:t>，</a:t>
            </a:r>
            <a:r>
              <a:rPr lang="zh-TW" altLang="zh-TW" sz="2400" dirty="0">
                <a:latin typeface="Times New Roman" pitchFamily="18" charset="0"/>
                <a:ea typeface="標楷體" pitchFamily="65" charset="-120"/>
                <a:cs typeface="Times New Roman" pitchFamily="18" charset="0"/>
              </a:rPr>
              <a:t>開啟簡訊連結後，便可以查看地圖，時間與距離，而為預防到達找尋地點後，發現人潮眾多，不容易發現失智者，故讓失智者的穿戴裝置發出音樂鈴聲，增加尋獲率。在</a:t>
            </a:r>
            <a:r>
              <a:rPr lang="en-US" altLang="zh-TW" sz="2400" dirty="0">
                <a:latin typeface="Times New Roman" pitchFamily="18" charset="0"/>
                <a:ea typeface="標楷體" pitchFamily="65" charset="-120"/>
                <a:cs typeface="Times New Roman" pitchFamily="18" charset="0"/>
              </a:rPr>
              <a:t>24</a:t>
            </a:r>
            <a:r>
              <a:rPr lang="zh-TW" altLang="zh-TW" sz="2400" dirty="0">
                <a:latin typeface="Times New Roman" pitchFamily="18" charset="0"/>
                <a:ea typeface="標楷體" pitchFamily="65" charset="-120"/>
                <a:cs typeface="Times New Roman" pitchFamily="18" charset="0"/>
              </a:rPr>
              <a:t>小時後，亦會自動提醒你該報警，且自動簡訊幫你報警</a:t>
            </a:r>
            <a:r>
              <a:rPr lang="zh-TW" altLang="zh-TW" sz="2400">
                <a:latin typeface="Times New Roman" pitchFamily="18" charset="0"/>
                <a:ea typeface="標楷體" pitchFamily="65" charset="-120"/>
                <a:cs typeface="Times New Roman" pitchFamily="18" charset="0"/>
              </a:rPr>
              <a:t>，</a:t>
            </a:r>
            <a:r>
              <a:rPr lang="zh-TW" altLang="zh-TW" sz="2400" smtClean="0">
                <a:latin typeface="Times New Roman" pitchFamily="18" charset="0"/>
                <a:ea typeface="標楷體" pitchFamily="65" charset="-120"/>
                <a:cs typeface="Times New Roman" pitchFamily="18" charset="0"/>
              </a:rPr>
              <a:t>並提供警方失</a:t>
            </a:r>
            <a:r>
              <a:rPr lang="zh-TW" altLang="zh-TW" sz="2400" dirty="0">
                <a:latin typeface="Times New Roman" pitchFamily="18" charset="0"/>
                <a:ea typeface="標楷體" pitchFamily="65" charset="-120"/>
                <a:cs typeface="Times New Roman" pitchFamily="18" charset="0"/>
              </a:rPr>
              <a:t>智者最後出現位置。 </a:t>
            </a:r>
          </a:p>
          <a:p>
            <a:pPr algn="just"/>
            <a:endParaRPr lang="zh-TW" altLang="zh-TW" sz="2400" dirty="0">
              <a:latin typeface="Times New Roman" pitchFamily="18" charset="0"/>
              <a:ea typeface="標楷體" pitchFamily="65" charset="-120"/>
              <a:cs typeface="Times New Roman" pitchFamily="18" charset="0"/>
            </a:endParaRPr>
          </a:p>
        </p:txBody>
      </p:sp>
      <p:pic>
        <p:nvPicPr>
          <p:cNvPr id="17" name="圖片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89382" y="26499169"/>
            <a:ext cx="5322014" cy="4968552"/>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Rectangle 4"/>
          <p:cNvSpPr>
            <a:spLocks noChangeArrowheads="1"/>
          </p:cNvSpPr>
          <p:nvPr/>
        </p:nvSpPr>
        <p:spPr bwMode="auto">
          <a:xfrm>
            <a:off x="0" y="0"/>
            <a:ext cx="216027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sp>
        <p:nvSpPr>
          <p:cNvPr id="27" name="矩形 26"/>
          <p:cNvSpPr/>
          <p:nvPr/>
        </p:nvSpPr>
        <p:spPr>
          <a:xfrm>
            <a:off x="10979943" y="31476116"/>
            <a:ext cx="10801350" cy="461665"/>
          </a:xfrm>
          <a:prstGeom prst="rect">
            <a:avLst/>
          </a:prstGeom>
        </p:spPr>
        <p:txBody>
          <a:bodyPr>
            <a:spAutoFit/>
          </a:bodyPr>
          <a:lstStyle/>
          <a:p>
            <a:r>
              <a:rPr lang="zh-TW" altLang="en-US" sz="2400" dirty="0" smtClean="0">
                <a:latin typeface="Times New Roman" pitchFamily="18" charset="0"/>
                <a:ea typeface="標楷體" pitchFamily="65" charset="-120"/>
                <a:cs typeface="Times New Roman" pitchFamily="18" charset="0"/>
              </a:rPr>
              <a:t>           </a:t>
            </a:r>
            <a:r>
              <a:rPr lang="zh-TW" altLang="zh-TW" sz="2400" dirty="0" smtClean="0">
                <a:latin typeface="Times New Roman" pitchFamily="18" charset="0"/>
                <a:ea typeface="標楷體" pitchFamily="65" charset="-120"/>
                <a:cs typeface="Times New Roman" pitchFamily="18" charset="0"/>
              </a:rPr>
              <a:t>圖</a:t>
            </a:r>
            <a:r>
              <a:rPr lang="en-US" altLang="zh-TW" sz="2400" dirty="0">
                <a:latin typeface="Times New Roman" pitchFamily="18" charset="0"/>
                <a:ea typeface="標楷體" pitchFamily="65" charset="-120"/>
                <a:cs typeface="Times New Roman" pitchFamily="18" charset="0"/>
              </a:rPr>
              <a:t>3</a:t>
            </a:r>
            <a:r>
              <a:rPr lang="en-US" altLang="zh-TW" sz="2400" dirty="0" smtClean="0">
                <a:latin typeface="Times New Roman" pitchFamily="18" charset="0"/>
                <a:ea typeface="標楷體" pitchFamily="65" charset="-120"/>
                <a:cs typeface="Times New Roman" pitchFamily="18" charset="0"/>
              </a:rPr>
              <a:t> </a:t>
            </a:r>
            <a:r>
              <a:rPr lang="en-US" altLang="zh-TW" sz="2400" dirty="0">
                <a:latin typeface="Times New Roman" pitchFamily="18" charset="0"/>
                <a:ea typeface="標楷體" pitchFamily="65" charset="-120"/>
                <a:cs typeface="Times New Roman" pitchFamily="18" charset="0"/>
              </a:rPr>
              <a:t>(a)</a:t>
            </a:r>
            <a:r>
              <a:rPr lang="zh-TW" altLang="zh-TW" sz="2400" dirty="0">
                <a:latin typeface="Times New Roman" pitchFamily="18" charset="0"/>
                <a:ea typeface="標楷體" pitchFamily="65" charset="-120"/>
                <a:cs typeface="Times New Roman" pitchFamily="18" charset="0"/>
              </a:rPr>
              <a:t>定位器系統軟體流程圖</a:t>
            </a:r>
            <a:r>
              <a:rPr lang="en-US" altLang="zh-TW" sz="2400" dirty="0">
                <a:latin typeface="Times New Roman" pitchFamily="18" charset="0"/>
                <a:ea typeface="標楷體" pitchFamily="65" charset="-120"/>
                <a:cs typeface="Times New Roman" pitchFamily="18" charset="0"/>
              </a:rPr>
              <a:t>              </a:t>
            </a:r>
            <a:r>
              <a:rPr lang="zh-TW" altLang="zh-TW" sz="2400" dirty="0" smtClean="0">
                <a:latin typeface="Times New Roman" pitchFamily="18" charset="0"/>
                <a:ea typeface="標楷體" pitchFamily="65" charset="-120"/>
                <a:cs typeface="Times New Roman" pitchFamily="18" charset="0"/>
              </a:rPr>
              <a:t>圖</a:t>
            </a:r>
            <a:r>
              <a:rPr lang="en-US" altLang="zh-TW" sz="2400" dirty="0">
                <a:latin typeface="Times New Roman" pitchFamily="18" charset="0"/>
                <a:ea typeface="標楷體" pitchFamily="65" charset="-120"/>
                <a:cs typeface="Times New Roman" pitchFamily="18" charset="0"/>
              </a:rPr>
              <a:t>3</a:t>
            </a:r>
            <a:r>
              <a:rPr lang="en-US" altLang="zh-TW" sz="2400" dirty="0" smtClean="0">
                <a:latin typeface="Times New Roman" pitchFamily="18" charset="0"/>
                <a:ea typeface="標楷體" pitchFamily="65" charset="-120"/>
                <a:cs typeface="Times New Roman" pitchFamily="18" charset="0"/>
              </a:rPr>
              <a:t> </a:t>
            </a:r>
            <a:r>
              <a:rPr lang="en-US" altLang="zh-TW" sz="2400" dirty="0">
                <a:latin typeface="Times New Roman" pitchFamily="18" charset="0"/>
                <a:ea typeface="標楷體" pitchFamily="65" charset="-120"/>
                <a:cs typeface="Times New Roman" pitchFamily="18" charset="0"/>
              </a:rPr>
              <a:t>(b)</a:t>
            </a:r>
            <a:r>
              <a:rPr lang="zh-TW" altLang="zh-TW" sz="2400" dirty="0">
                <a:latin typeface="Times New Roman" pitchFamily="18" charset="0"/>
                <a:ea typeface="標楷體" pitchFamily="65" charset="-120"/>
                <a:cs typeface="Times New Roman" pitchFamily="18" charset="0"/>
              </a:rPr>
              <a:t>手機簡訊鏈結流程圖</a:t>
            </a:r>
            <a:endParaRPr lang="zh-TW" altLang="en-US" sz="2400" dirty="0">
              <a:latin typeface="Times New Roman" pitchFamily="18" charset="0"/>
              <a:ea typeface="標楷體" pitchFamily="65" charset="-120"/>
              <a:cs typeface="Times New Roman" pitchFamily="18" charset="0"/>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253" y="16220306"/>
            <a:ext cx="9603720" cy="46291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411396" y="26355152"/>
            <a:ext cx="4785335" cy="511256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8255094"/>
      </p:ext>
    </p:extLst>
  </p:cSld>
  <p:clrMapOvr>
    <a:masterClrMapping/>
  </p:clrMapOvr>
  <p:timing>
    <p:tnLst>
      <p:par>
        <p:cTn id="1" dur="indefinite" restart="never" nodeType="tmRoot"/>
      </p:par>
    </p:tnLst>
  </p:timing>
</p:sld>
</file>

<file path=ppt/theme/theme1.xml><?xml version="1.0" encoding="utf-8"?>
<a:theme xmlns:a="http://schemas.openxmlformats.org/drawingml/2006/main" name="氣流">
  <a:themeElements>
    <a:clrScheme name="氣流">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氣流">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氣流">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5593</TotalTime>
  <Words>1541</Words>
  <Application>Microsoft Office PowerPoint</Application>
  <PresentationFormat>自訂</PresentationFormat>
  <Paragraphs>90</Paragraphs>
  <Slides>1</Slides>
  <Notes>1</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1</vt:i4>
      </vt:variant>
    </vt:vector>
  </HeadingPairs>
  <TitlesOfParts>
    <vt:vector size="9" baseType="lpstr">
      <vt:lpstr>微軟正黑體</vt:lpstr>
      <vt:lpstr>新細明體</vt:lpstr>
      <vt:lpstr>標楷體</vt:lpstr>
      <vt:lpstr>Calibri</vt:lpstr>
      <vt:lpstr>Georgia</vt:lpstr>
      <vt:lpstr>Times New Roman</vt:lpstr>
      <vt:lpstr>Trebuchet MS</vt:lpstr>
      <vt:lpstr>氣流</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kao</dc:creator>
  <cp:lastModifiedBy>USER</cp:lastModifiedBy>
  <cp:revision>176</cp:revision>
  <cp:lastPrinted>2012-02-29T14:40:01Z</cp:lastPrinted>
  <dcterms:created xsi:type="dcterms:W3CDTF">2012-02-17T13:30:43Z</dcterms:created>
  <dcterms:modified xsi:type="dcterms:W3CDTF">2020-11-27T01:03:42Z</dcterms:modified>
</cp:coreProperties>
</file>